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4"/>
    <p:sldMasterId id="2147484166" r:id="rId5"/>
    <p:sldMasterId id="2147484169" r:id="rId6"/>
    <p:sldMasterId id="2147484171" r:id="rId7"/>
    <p:sldMasterId id="2147484173" r:id="rId8"/>
    <p:sldMasterId id="2147484175" r:id="rId9"/>
    <p:sldMasterId id="2147484177" r:id="rId10"/>
    <p:sldMasterId id="2147484179" r:id="rId11"/>
    <p:sldMasterId id="2147484181" r:id="rId12"/>
    <p:sldMasterId id="2147484183" r:id="rId13"/>
    <p:sldMasterId id="2147484185" r:id="rId14"/>
    <p:sldMasterId id="2147484187" r:id="rId15"/>
    <p:sldMasterId id="2147484189" r:id="rId16"/>
    <p:sldMasterId id="2147484191" r:id="rId17"/>
    <p:sldMasterId id="2147484193" r:id="rId18"/>
    <p:sldMasterId id="2147484195" r:id="rId19"/>
    <p:sldMasterId id="2147484197" r:id="rId20"/>
    <p:sldMasterId id="2147484199" r:id="rId21"/>
    <p:sldMasterId id="2147484201" r:id="rId22"/>
  </p:sldMasterIdLst>
  <p:notesMasterIdLst>
    <p:notesMasterId r:id="rId77"/>
  </p:notesMasterIdLst>
  <p:sldIdLst>
    <p:sldId id="260" r:id="rId23"/>
    <p:sldId id="354" r:id="rId24"/>
    <p:sldId id="382" r:id="rId25"/>
    <p:sldId id="311" r:id="rId26"/>
    <p:sldId id="284" r:id="rId27"/>
    <p:sldId id="288" r:id="rId28"/>
    <p:sldId id="304" r:id="rId29"/>
    <p:sldId id="306" r:id="rId30"/>
    <p:sldId id="342" r:id="rId31"/>
    <p:sldId id="343" r:id="rId32"/>
    <p:sldId id="344" r:id="rId33"/>
    <p:sldId id="345" r:id="rId34"/>
    <p:sldId id="346" r:id="rId35"/>
    <p:sldId id="347" r:id="rId36"/>
    <p:sldId id="348" r:id="rId37"/>
    <p:sldId id="350" r:id="rId38"/>
    <p:sldId id="349" r:id="rId39"/>
    <p:sldId id="351" r:id="rId40"/>
    <p:sldId id="352" r:id="rId41"/>
    <p:sldId id="353" r:id="rId42"/>
    <p:sldId id="307"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281" r:id="rId61"/>
    <p:sldId id="355" r:id="rId62"/>
    <p:sldId id="357" r:id="rId63"/>
    <p:sldId id="308" r:id="rId64"/>
    <p:sldId id="379" r:id="rId65"/>
    <p:sldId id="297" r:id="rId66"/>
    <p:sldId id="380" r:id="rId67"/>
    <p:sldId id="356" r:id="rId68"/>
    <p:sldId id="358" r:id="rId69"/>
    <p:sldId id="359" r:id="rId70"/>
    <p:sldId id="360" r:id="rId71"/>
    <p:sldId id="361" r:id="rId72"/>
    <p:sldId id="381" r:id="rId73"/>
    <p:sldId id="310" r:id="rId74"/>
    <p:sldId id="312" r:id="rId75"/>
    <p:sldId id="294"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233"/>
    <a:srgbClr val="85D3C3"/>
    <a:srgbClr val="D25814"/>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07A6D-3FB8-231A-CEEA-2AD52B463F3B}" v="89" dt="2024-12-02T13:14:10.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24" autoAdjust="0"/>
  </p:normalViewPr>
  <p:slideViewPr>
    <p:cSldViewPr snapToGrid="0">
      <p:cViewPr varScale="1">
        <p:scale>
          <a:sx n="69" d="100"/>
          <a:sy n="69" d="100"/>
        </p:scale>
        <p:origin x="11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8.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39.xml"/><Relationship Id="rId82" Type="http://schemas.microsoft.com/office/2015/10/relationships/revisionInfo" Target="revisionInfo.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4.xml"/><Relationship Id="rId71" Type="http://schemas.openxmlformats.org/officeDocument/2006/relationships/slide" Target="slides/slide49.xml"/><Relationship Id="rId2" Type="http://schemas.openxmlformats.org/officeDocument/2006/relationships/customXml" Target="../customXml/item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77AAA-B367-4CF0-AE35-AD130656B175}" type="doc">
      <dgm:prSet loTypeId="urn:microsoft.com/office/officeart/2005/8/layout/hChevron3" loCatId="process" qsTypeId="urn:microsoft.com/office/officeart/2005/8/quickstyle/simple1" qsCatId="simple" csTypeId="urn:microsoft.com/office/officeart/2005/8/colors/accent1_2" csCatId="accent1" phldr="1"/>
      <dgm:spPr/>
    </dgm:pt>
    <dgm:pt modelId="{B360343B-6785-47A1-9CCF-5608C2455BBB}">
      <dgm:prSet phldrT="[Text]" custT="1"/>
      <dgm:spPr/>
      <dgm:t>
        <a:bodyPr/>
        <a:lstStyle/>
        <a:p>
          <a:pPr algn="l">
            <a:buNone/>
          </a:pPr>
          <a:r>
            <a:rPr lang="en-US" sz="1600" dirty="0"/>
            <a:t>High </a:t>
          </a:r>
          <a:r>
            <a:rPr lang="en-US" sz="1600" dirty="0">
              <a:highlight>
                <a:srgbClr val="C0C0C0"/>
              </a:highlight>
            </a:rPr>
            <a:t>public spending </a:t>
          </a:r>
          <a:r>
            <a:rPr lang="en-US" sz="1600" dirty="0"/>
            <a:t>as a share of GDP; high social protection</a:t>
          </a:r>
        </a:p>
      </dgm:t>
    </dgm:pt>
    <dgm:pt modelId="{36F6AB76-4A62-45B3-A8B7-73F780A85B4A}" type="parTrans" cxnId="{C06CAA4E-DE25-4CFB-8F5A-3D60CED51ACA}">
      <dgm:prSet/>
      <dgm:spPr/>
      <dgm:t>
        <a:bodyPr/>
        <a:lstStyle/>
        <a:p>
          <a:endParaRPr lang="en-US"/>
        </a:p>
      </dgm:t>
    </dgm:pt>
    <dgm:pt modelId="{2302A2D1-7693-4F23-9575-F064771E6C21}" type="sibTrans" cxnId="{C06CAA4E-DE25-4CFB-8F5A-3D60CED51ACA}">
      <dgm:prSet/>
      <dgm:spPr/>
      <dgm:t>
        <a:bodyPr/>
        <a:lstStyle/>
        <a:p>
          <a:endParaRPr lang="en-US"/>
        </a:p>
      </dgm:t>
    </dgm:pt>
    <dgm:pt modelId="{2A5EA63B-BCE7-4049-970A-1E3B2F54B98E}">
      <dgm:prSet phldrT="[Text]"/>
      <dgm:spPr/>
      <dgm:t>
        <a:bodyPr/>
        <a:lstStyle/>
        <a:p>
          <a:r>
            <a:rPr lang="en-US" dirty="0"/>
            <a:t>Identify what is child specific</a:t>
          </a:r>
        </a:p>
      </dgm:t>
    </dgm:pt>
    <dgm:pt modelId="{D8809F6B-8648-40E0-A9DE-EF17D76BF25D}" type="parTrans" cxnId="{D8D58FBE-80CD-483C-9312-6CCC03A2E11A}">
      <dgm:prSet/>
      <dgm:spPr/>
      <dgm:t>
        <a:bodyPr/>
        <a:lstStyle/>
        <a:p>
          <a:endParaRPr lang="en-US"/>
        </a:p>
      </dgm:t>
    </dgm:pt>
    <dgm:pt modelId="{D37B1E25-8E4B-41C1-9AFC-5E141FD695F1}" type="sibTrans" cxnId="{D8D58FBE-80CD-483C-9312-6CCC03A2E11A}">
      <dgm:prSet/>
      <dgm:spPr/>
      <dgm:t>
        <a:bodyPr/>
        <a:lstStyle/>
        <a:p>
          <a:endParaRPr lang="en-US"/>
        </a:p>
      </dgm:t>
    </dgm:pt>
    <dgm:pt modelId="{F25901F8-73B5-481C-A8D3-A913F545483B}" type="pres">
      <dgm:prSet presAssocID="{32D77AAA-B367-4CF0-AE35-AD130656B175}" presName="Name0" presStyleCnt="0">
        <dgm:presLayoutVars>
          <dgm:dir/>
          <dgm:resizeHandles val="exact"/>
        </dgm:presLayoutVars>
      </dgm:prSet>
      <dgm:spPr/>
    </dgm:pt>
    <dgm:pt modelId="{5126A57F-8460-440E-98D4-66FDAEADF839}" type="pres">
      <dgm:prSet presAssocID="{B360343B-6785-47A1-9CCF-5608C2455BBB}" presName="parTxOnly" presStyleLbl="node1" presStyleIdx="0" presStyleCnt="2" custScaleX="152430">
        <dgm:presLayoutVars>
          <dgm:bulletEnabled val="1"/>
        </dgm:presLayoutVars>
      </dgm:prSet>
      <dgm:spPr/>
      <dgm:t>
        <a:bodyPr/>
        <a:lstStyle/>
        <a:p>
          <a:endParaRPr lang="en-US"/>
        </a:p>
      </dgm:t>
    </dgm:pt>
    <dgm:pt modelId="{2A2E9280-5A2A-4CFB-A57D-15283018EB5E}" type="pres">
      <dgm:prSet presAssocID="{2302A2D1-7693-4F23-9575-F064771E6C21}" presName="parSpace" presStyleCnt="0"/>
      <dgm:spPr/>
    </dgm:pt>
    <dgm:pt modelId="{F1832A72-19A6-4937-920B-2007B4D61AEB}" type="pres">
      <dgm:prSet presAssocID="{2A5EA63B-BCE7-4049-970A-1E3B2F54B98E}" presName="parTxOnly" presStyleLbl="node1" presStyleIdx="1" presStyleCnt="2">
        <dgm:presLayoutVars>
          <dgm:bulletEnabled val="1"/>
        </dgm:presLayoutVars>
      </dgm:prSet>
      <dgm:spPr/>
      <dgm:t>
        <a:bodyPr/>
        <a:lstStyle/>
        <a:p>
          <a:endParaRPr lang="en-US"/>
        </a:p>
      </dgm:t>
    </dgm:pt>
  </dgm:ptLst>
  <dgm:cxnLst>
    <dgm:cxn modelId="{B1506C86-4A63-4806-B6FA-D04798C0219A}" type="presOf" srcId="{2A5EA63B-BCE7-4049-970A-1E3B2F54B98E}" destId="{F1832A72-19A6-4937-920B-2007B4D61AEB}" srcOrd="0" destOrd="0" presId="urn:microsoft.com/office/officeart/2005/8/layout/hChevron3"/>
    <dgm:cxn modelId="{16955FA1-1613-4F9D-A708-C26BE8A1CEF2}" type="presOf" srcId="{32D77AAA-B367-4CF0-AE35-AD130656B175}" destId="{F25901F8-73B5-481C-A8D3-A913F545483B}" srcOrd="0" destOrd="0" presId="urn:microsoft.com/office/officeart/2005/8/layout/hChevron3"/>
    <dgm:cxn modelId="{C06CAA4E-DE25-4CFB-8F5A-3D60CED51ACA}" srcId="{32D77AAA-B367-4CF0-AE35-AD130656B175}" destId="{B360343B-6785-47A1-9CCF-5608C2455BBB}" srcOrd="0" destOrd="0" parTransId="{36F6AB76-4A62-45B3-A8B7-73F780A85B4A}" sibTransId="{2302A2D1-7693-4F23-9575-F064771E6C21}"/>
    <dgm:cxn modelId="{D8D58FBE-80CD-483C-9312-6CCC03A2E11A}" srcId="{32D77AAA-B367-4CF0-AE35-AD130656B175}" destId="{2A5EA63B-BCE7-4049-970A-1E3B2F54B98E}" srcOrd="1" destOrd="0" parTransId="{D8809F6B-8648-40E0-A9DE-EF17D76BF25D}" sibTransId="{D37B1E25-8E4B-41C1-9AFC-5E141FD695F1}"/>
    <dgm:cxn modelId="{C1681E02-4A31-400C-A5E6-489651FA7143}" type="presOf" srcId="{B360343B-6785-47A1-9CCF-5608C2455BBB}" destId="{5126A57F-8460-440E-98D4-66FDAEADF839}" srcOrd="0" destOrd="0" presId="urn:microsoft.com/office/officeart/2005/8/layout/hChevron3"/>
    <dgm:cxn modelId="{C70FDD2E-74F1-44F5-AF06-4E834FF1CFFF}" type="presParOf" srcId="{F25901F8-73B5-481C-A8D3-A913F545483B}" destId="{5126A57F-8460-440E-98D4-66FDAEADF839}" srcOrd="0" destOrd="0" presId="urn:microsoft.com/office/officeart/2005/8/layout/hChevron3"/>
    <dgm:cxn modelId="{20E19B14-7D0E-4EBE-AB61-B991BF272854}" type="presParOf" srcId="{F25901F8-73B5-481C-A8D3-A913F545483B}" destId="{2A2E9280-5A2A-4CFB-A57D-15283018EB5E}" srcOrd="1" destOrd="0" presId="urn:microsoft.com/office/officeart/2005/8/layout/hChevron3"/>
    <dgm:cxn modelId="{F6B926CB-578B-4590-A630-DF8B2E780759}" type="presParOf" srcId="{F25901F8-73B5-481C-A8D3-A913F545483B}" destId="{F1832A72-19A6-4937-920B-2007B4D61AEB}"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77AAA-B367-4CF0-AE35-AD130656B175}" type="doc">
      <dgm:prSet loTypeId="urn:microsoft.com/office/officeart/2005/8/layout/hChevron3" loCatId="process" qsTypeId="urn:microsoft.com/office/officeart/2005/8/quickstyle/simple1" qsCatId="simple" csTypeId="urn:microsoft.com/office/officeart/2005/8/colors/accent1_2" csCatId="accent1" phldr="1"/>
      <dgm:spPr/>
    </dgm:pt>
    <dgm:pt modelId="{B360343B-6785-47A1-9CCF-5608C2455BBB}">
      <dgm:prSet phldrT="[Text]" custT="1"/>
      <dgm:spPr/>
      <dgm:t>
        <a:bodyPr/>
        <a:lstStyle/>
        <a:p>
          <a:pPr algn="l">
            <a:spcAft>
              <a:spcPts val="0"/>
            </a:spcAft>
            <a:buNone/>
          </a:pPr>
          <a:r>
            <a:rPr lang="en-US" sz="1600" dirty="0"/>
            <a:t>Limited - but potential and increasing – </a:t>
          </a:r>
        </a:p>
        <a:p>
          <a:pPr algn="l">
            <a:spcAft>
              <a:spcPts val="0"/>
            </a:spcAft>
            <a:buNone/>
          </a:pPr>
          <a:r>
            <a:rPr lang="en-US" sz="1600" dirty="0">
              <a:highlight>
                <a:srgbClr val="C0C0C0"/>
              </a:highlight>
            </a:rPr>
            <a:t>private sector’s engagement </a:t>
          </a:r>
        </a:p>
      </dgm:t>
    </dgm:pt>
    <dgm:pt modelId="{36F6AB76-4A62-45B3-A8B7-73F780A85B4A}" type="parTrans" cxnId="{C06CAA4E-DE25-4CFB-8F5A-3D60CED51ACA}">
      <dgm:prSet/>
      <dgm:spPr/>
      <dgm:t>
        <a:bodyPr/>
        <a:lstStyle/>
        <a:p>
          <a:pPr algn="l"/>
          <a:endParaRPr lang="en-US"/>
        </a:p>
      </dgm:t>
    </dgm:pt>
    <dgm:pt modelId="{2302A2D1-7693-4F23-9575-F064771E6C21}" type="sibTrans" cxnId="{C06CAA4E-DE25-4CFB-8F5A-3D60CED51ACA}">
      <dgm:prSet/>
      <dgm:spPr/>
      <dgm:t>
        <a:bodyPr/>
        <a:lstStyle/>
        <a:p>
          <a:pPr algn="l"/>
          <a:endParaRPr lang="en-US"/>
        </a:p>
      </dgm:t>
    </dgm:pt>
    <dgm:pt modelId="{2A5EA63B-BCE7-4049-970A-1E3B2F54B98E}">
      <dgm:prSet phldrT="[Text]"/>
      <dgm:spPr/>
      <dgm:t>
        <a:bodyPr/>
        <a:lstStyle/>
        <a:p>
          <a:pPr algn="l"/>
          <a:r>
            <a:rPr lang="en-US" dirty="0"/>
            <a:t>Consider the private sector or HHs</a:t>
          </a:r>
        </a:p>
      </dgm:t>
    </dgm:pt>
    <dgm:pt modelId="{D8809F6B-8648-40E0-A9DE-EF17D76BF25D}" type="parTrans" cxnId="{D8D58FBE-80CD-483C-9312-6CCC03A2E11A}">
      <dgm:prSet/>
      <dgm:spPr/>
      <dgm:t>
        <a:bodyPr/>
        <a:lstStyle/>
        <a:p>
          <a:pPr algn="l"/>
          <a:endParaRPr lang="en-US"/>
        </a:p>
      </dgm:t>
    </dgm:pt>
    <dgm:pt modelId="{D37B1E25-8E4B-41C1-9AFC-5E141FD695F1}" type="sibTrans" cxnId="{D8D58FBE-80CD-483C-9312-6CCC03A2E11A}">
      <dgm:prSet/>
      <dgm:spPr/>
      <dgm:t>
        <a:bodyPr/>
        <a:lstStyle/>
        <a:p>
          <a:pPr algn="l"/>
          <a:endParaRPr lang="en-US"/>
        </a:p>
      </dgm:t>
    </dgm:pt>
    <dgm:pt modelId="{F25901F8-73B5-481C-A8D3-A913F545483B}" type="pres">
      <dgm:prSet presAssocID="{32D77AAA-B367-4CF0-AE35-AD130656B175}" presName="Name0" presStyleCnt="0">
        <dgm:presLayoutVars>
          <dgm:dir/>
          <dgm:resizeHandles val="exact"/>
        </dgm:presLayoutVars>
      </dgm:prSet>
      <dgm:spPr/>
    </dgm:pt>
    <dgm:pt modelId="{5126A57F-8460-440E-98D4-66FDAEADF839}" type="pres">
      <dgm:prSet presAssocID="{B360343B-6785-47A1-9CCF-5608C2455BBB}" presName="parTxOnly" presStyleLbl="node1" presStyleIdx="0" presStyleCnt="2" custScaleX="156672">
        <dgm:presLayoutVars>
          <dgm:bulletEnabled val="1"/>
        </dgm:presLayoutVars>
      </dgm:prSet>
      <dgm:spPr/>
      <dgm:t>
        <a:bodyPr/>
        <a:lstStyle/>
        <a:p>
          <a:endParaRPr lang="en-US"/>
        </a:p>
      </dgm:t>
    </dgm:pt>
    <dgm:pt modelId="{2A2E9280-5A2A-4CFB-A57D-15283018EB5E}" type="pres">
      <dgm:prSet presAssocID="{2302A2D1-7693-4F23-9575-F064771E6C21}" presName="parSpace" presStyleCnt="0"/>
      <dgm:spPr/>
    </dgm:pt>
    <dgm:pt modelId="{F1832A72-19A6-4937-920B-2007B4D61AEB}" type="pres">
      <dgm:prSet presAssocID="{2A5EA63B-BCE7-4049-970A-1E3B2F54B98E}" presName="parTxOnly" presStyleLbl="node1" presStyleIdx="1" presStyleCnt="2">
        <dgm:presLayoutVars>
          <dgm:bulletEnabled val="1"/>
        </dgm:presLayoutVars>
      </dgm:prSet>
      <dgm:spPr/>
      <dgm:t>
        <a:bodyPr/>
        <a:lstStyle/>
        <a:p>
          <a:endParaRPr lang="en-US"/>
        </a:p>
      </dgm:t>
    </dgm:pt>
  </dgm:ptLst>
  <dgm:cxnLst>
    <dgm:cxn modelId="{B1506C86-4A63-4806-B6FA-D04798C0219A}" type="presOf" srcId="{2A5EA63B-BCE7-4049-970A-1E3B2F54B98E}" destId="{F1832A72-19A6-4937-920B-2007B4D61AEB}" srcOrd="0" destOrd="0" presId="urn:microsoft.com/office/officeart/2005/8/layout/hChevron3"/>
    <dgm:cxn modelId="{16955FA1-1613-4F9D-A708-C26BE8A1CEF2}" type="presOf" srcId="{32D77AAA-B367-4CF0-AE35-AD130656B175}" destId="{F25901F8-73B5-481C-A8D3-A913F545483B}" srcOrd="0" destOrd="0" presId="urn:microsoft.com/office/officeart/2005/8/layout/hChevron3"/>
    <dgm:cxn modelId="{C06CAA4E-DE25-4CFB-8F5A-3D60CED51ACA}" srcId="{32D77AAA-B367-4CF0-AE35-AD130656B175}" destId="{B360343B-6785-47A1-9CCF-5608C2455BBB}" srcOrd="0" destOrd="0" parTransId="{36F6AB76-4A62-45B3-A8B7-73F780A85B4A}" sibTransId="{2302A2D1-7693-4F23-9575-F064771E6C21}"/>
    <dgm:cxn modelId="{D8D58FBE-80CD-483C-9312-6CCC03A2E11A}" srcId="{32D77AAA-B367-4CF0-AE35-AD130656B175}" destId="{2A5EA63B-BCE7-4049-970A-1E3B2F54B98E}" srcOrd="1" destOrd="0" parTransId="{D8809F6B-8648-40E0-A9DE-EF17D76BF25D}" sibTransId="{D37B1E25-8E4B-41C1-9AFC-5E141FD695F1}"/>
    <dgm:cxn modelId="{C1681E02-4A31-400C-A5E6-489651FA7143}" type="presOf" srcId="{B360343B-6785-47A1-9CCF-5608C2455BBB}" destId="{5126A57F-8460-440E-98D4-66FDAEADF839}" srcOrd="0" destOrd="0" presId="urn:microsoft.com/office/officeart/2005/8/layout/hChevron3"/>
    <dgm:cxn modelId="{C70FDD2E-74F1-44F5-AF06-4E834FF1CFFF}" type="presParOf" srcId="{F25901F8-73B5-481C-A8D3-A913F545483B}" destId="{5126A57F-8460-440E-98D4-66FDAEADF839}" srcOrd="0" destOrd="0" presId="urn:microsoft.com/office/officeart/2005/8/layout/hChevron3"/>
    <dgm:cxn modelId="{20E19B14-7D0E-4EBE-AB61-B991BF272854}" type="presParOf" srcId="{F25901F8-73B5-481C-A8D3-A913F545483B}" destId="{2A2E9280-5A2A-4CFB-A57D-15283018EB5E}" srcOrd="1" destOrd="0" presId="urn:microsoft.com/office/officeart/2005/8/layout/hChevron3"/>
    <dgm:cxn modelId="{F6B926CB-578B-4590-A630-DF8B2E780759}" type="presParOf" srcId="{F25901F8-73B5-481C-A8D3-A913F545483B}" destId="{F1832A72-19A6-4937-920B-2007B4D61AEB}"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77AAA-B367-4CF0-AE35-AD130656B175}" type="doc">
      <dgm:prSet loTypeId="urn:microsoft.com/office/officeart/2005/8/layout/hChevron3" loCatId="process" qsTypeId="urn:microsoft.com/office/officeart/2005/8/quickstyle/simple1" qsCatId="simple" csTypeId="urn:microsoft.com/office/officeart/2005/8/colors/accent1_2" csCatId="accent1" phldr="1"/>
      <dgm:spPr/>
    </dgm:pt>
    <dgm:pt modelId="{B360343B-6785-47A1-9CCF-5608C2455BBB}">
      <dgm:prSet phldrT="[Text]" custT="1"/>
      <dgm:spPr/>
      <dgm:t>
        <a:bodyPr/>
        <a:lstStyle/>
        <a:p>
          <a:pPr algn="l">
            <a:buNone/>
          </a:pPr>
          <a:r>
            <a:rPr lang="en-US" sz="1800" dirty="0"/>
            <a:t>This region has better records in budget </a:t>
          </a:r>
          <a:r>
            <a:rPr lang="en-US" sz="1800" dirty="0">
              <a:highlight>
                <a:srgbClr val="C0C0C0"/>
              </a:highlight>
            </a:rPr>
            <a:t>transparency</a:t>
          </a:r>
        </a:p>
      </dgm:t>
    </dgm:pt>
    <dgm:pt modelId="{36F6AB76-4A62-45B3-A8B7-73F780A85B4A}" type="parTrans" cxnId="{C06CAA4E-DE25-4CFB-8F5A-3D60CED51ACA}">
      <dgm:prSet/>
      <dgm:spPr/>
      <dgm:t>
        <a:bodyPr/>
        <a:lstStyle/>
        <a:p>
          <a:endParaRPr lang="en-US" sz="1800"/>
        </a:p>
      </dgm:t>
    </dgm:pt>
    <dgm:pt modelId="{2302A2D1-7693-4F23-9575-F064771E6C21}" type="sibTrans" cxnId="{C06CAA4E-DE25-4CFB-8F5A-3D60CED51ACA}">
      <dgm:prSet/>
      <dgm:spPr/>
      <dgm:t>
        <a:bodyPr/>
        <a:lstStyle/>
        <a:p>
          <a:endParaRPr lang="en-US" sz="1800"/>
        </a:p>
      </dgm:t>
    </dgm:pt>
    <dgm:pt modelId="{2A5EA63B-BCE7-4049-970A-1E3B2F54B98E}">
      <dgm:prSet phldrT="[Text]" custT="1"/>
      <dgm:spPr/>
      <dgm:t>
        <a:bodyPr/>
        <a:lstStyle/>
        <a:p>
          <a:r>
            <a:rPr lang="en-US" sz="1800" dirty="0"/>
            <a:t>Use data, analyze, highlight what is missing</a:t>
          </a:r>
        </a:p>
      </dgm:t>
    </dgm:pt>
    <dgm:pt modelId="{D8809F6B-8648-40E0-A9DE-EF17D76BF25D}" type="parTrans" cxnId="{D8D58FBE-80CD-483C-9312-6CCC03A2E11A}">
      <dgm:prSet/>
      <dgm:spPr/>
      <dgm:t>
        <a:bodyPr/>
        <a:lstStyle/>
        <a:p>
          <a:endParaRPr lang="en-US" sz="1800"/>
        </a:p>
      </dgm:t>
    </dgm:pt>
    <dgm:pt modelId="{D37B1E25-8E4B-41C1-9AFC-5E141FD695F1}" type="sibTrans" cxnId="{D8D58FBE-80CD-483C-9312-6CCC03A2E11A}">
      <dgm:prSet/>
      <dgm:spPr/>
      <dgm:t>
        <a:bodyPr/>
        <a:lstStyle/>
        <a:p>
          <a:endParaRPr lang="en-US" sz="1800"/>
        </a:p>
      </dgm:t>
    </dgm:pt>
    <dgm:pt modelId="{F25901F8-73B5-481C-A8D3-A913F545483B}" type="pres">
      <dgm:prSet presAssocID="{32D77AAA-B367-4CF0-AE35-AD130656B175}" presName="Name0" presStyleCnt="0">
        <dgm:presLayoutVars>
          <dgm:dir/>
          <dgm:resizeHandles val="exact"/>
        </dgm:presLayoutVars>
      </dgm:prSet>
      <dgm:spPr/>
    </dgm:pt>
    <dgm:pt modelId="{5126A57F-8460-440E-98D4-66FDAEADF839}" type="pres">
      <dgm:prSet presAssocID="{B360343B-6785-47A1-9CCF-5608C2455BBB}" presName="parTxOnly" presStyleLbl="node1" presStyleIdx="0" presStyleCnt="2" custScaleX="241421">
        <dgm:presLayoutVars>
          <dgm:bulletEnabled val="1"/>
        </dgm:presLayoutVars>
      </dgm:prSet>
      <dgm:spPr/>
      <dgm:t>
        <a:bodyPr/>
        <a:lstStyle/>
        <a:p>
          <a:endParaRPr lang="en-US"/>
        </a:p>
      </dgm:t>
    </dgm:pt>
    <dgm:pt modelId="{2A2E9280-5A2A-4CFB-A57D-15283018EB5E}" type="pres">
      <dgm:prSet presAssocID="{2302A2D1-7693-4F23-9575-F064771E6C21}" presName="parSpace" presStyleCnt="0"/>
      <dgm:spPr/>
    </dgm:pt>
    <dgm:pt modelId="{F1832A72-19A6-4937-920B-2007B4D61AEB}" type="pres">
      <dgm:prSet presAssocID="{2A5EA63B-BCE7-4049-970A-1E3B2F54B98E}" presName="parTxOnly" presStyleLbl="node1" presStyleIdx="1" presStyleCnt="2" custScaleX="167672">
        <dgm:presLayoutVars>
          <dgm:bulletEnabled val="1"/>
        </dgm:presLayoutVars>
      </dgm:prSet>
      <dgm:spPr/>
      <dgm:t>
        <a:bodyPr/>
        <a:lstStyle/>
        <a:p>
          <a:endParaRPr lang="en-US"/>
        </a:p>
      </dgm:t>
    </dgm:pt>
  </dgm:ptLst>
  <dgm:cxnLst>
    <dgm:cxn modelId="{B1506C86-4A63-4806-B6FA-D04798C0219A}" type="presOf" srcId="{2A5EA63B-BCE7-4049-970A-1E3B2F54B98E}" destId="{F1832A72-19A6-4937-920B-2007B4D61AEB}" srcOrd="0" destOrd="0" presId="urn:microsoft.com/office/officeart/2005/8/layout/hChevron3"/>
    <dgm:cxn modelId="{16955FA1-1613-4F9D-A708-C26BE8A1CEF2}" type="presOf" srcId="{32D77AAA-B367-4CF0-AE35-AD130656B175}" destId="{F25901F8-73B5-481C-A8D3-A913F545483B}" srcOrd="0" destOrd="0" presId="urn:microsoft.com/office/officeart/2005/8/layout/hChevron3"/>
    <dgm:cxn modelId="{C06CAA4E-DE25-4CFB-8F5A-3D60CED51ACA}" srcId="{32D77AAA-B367-4CF0-AE35-AD130656B175}" destId="{B360343B-6785-47A1-9CCF-5608C2455BBB}" srcOrd="0" destOrd="0" parTransId="{36F6AB76-4A62-45B3-A8B7-73F780A85B4A}" sibTransId="{2302A2D1-7693-4F23-9575-F064771E6C21}"/>
    <dgm:cxn modelId="{D8D58FBE-80CD-483C-9312-6CCC03A2E11A}" srcId="{32D77AAA-B367-4CF0-AE35-AD130656B175}" destId="{2A5EA63B-BCE7-4049-970A-1E3B2F54B98E}" srcOrd="1" destOrd="0" parTransId="{D8809F6B-8648-40E0-A9DE-EF17D76BF25D}" sibTransId="{D37B1E25-8E4B-41C1-9AFC-5E141FD695F1}"/>
    <dgm:cxn modelId="{C1681E02-4A31-400C-A5E6-489651FA7143}" type="presOf" srcId="{B360343B-6785-47A1-9CCF-5608C2455BBB}" destId="{5126A57F-8460-440E-98D4-66FDAEADF839}" srcOrd="0" destOrd="0" presId="urn:microsoft.com/office/officeart/2005/8/layout/hChevron3"/>
    <dgm:cxn modelId="{C70FDD2E-74F1-44F5-AF06-4E834FF1CFFF}" type="presParOf" srcId="{F25901F8-73B5-481C-A8D3-A913F545483B}" destId="{5126A57F-8460-440E-98D4-66FDAEADF839}" srcOrd="0" destOrd="0" presId="urn:microsoft.com/office/officeart/2005/8/layout/hChevron3"/>
    <dgm:cxn modelId="{20E19B14-7D0E-4EBE-AB61-B991BF272854}" type="presParOf" srcId="{F25901F8-73B5-481C-A8D3-A913F545483B}" destId="{2A2E9280-5A2A-4CFB-A57D-15283018EB5E}" srcOrd="1" destOrd="0" presId="urn:microsoft.com/office/officeart/2005/8/layout/hChevron3"/>
    <dgm:cxn modelId="{F6B926CB-578B-4590-A630-DF8B2E780759}" type="presParOf" srcId="{F25901F8-73B5-481C-A8D3-A913F545483B}" destId="{F1832A72-19A6-4937-920B-2007B4D61AEB}" srcOrd="2"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77AAA-B367-4CF0-AE35-AD130656B175}" type="doc">
      <dgm:prSet loTypeId="urn:microsoft.com/office/officeart/2005/8/layout/hChevron3" loCatId="process" qsTypeId="urn:microsoft.com/office/officeart/2005/8/quickstyle/simple1" qsCatId="simple" csTypeId="urn:microsoft.com/office/officeart/2005/8/colors/accent1_2" csCatId="accent1" phldr="1"/>
      <dgm:spPr/>
    </dgm:pt>
    <dgm:pt modelId="{B360343B-6785-47A1-9CCF-5608C2455BBB}">
      <dgm:prSet phldrT="[Text]" custT="1"/>
      <dgm:spPr/>
      <dgm:t>
        <a:bodyPr/>
        <a:lstStyle/>
        <a:p>
          <a:pPr algn="l">
            <a:spcAft>
              <a:spcPts val="0"/>
            </a:spcAft>
            <a:buNone/>
          </a:pPr>
          <a:r>
            <a:rPr lang="en-US" sz="1600" dirty="0"/>
            <a:t>Higher de-concentration, higher </a:t>
          </a:r>
          <a:r>
            <a:rPr lang="en-US" sz="1600" dirty="0">
              <a:highlight>
                <a:srgbClr val="C0C0C0"/>
              </a:highlight>
            </a:rPr>
            <a:t>decentralization</a:t>
          </a:r>
          <a:r>
            <a:rPr lang="en-US" sz="1600" dirty="0"/>
            <a:t> especially</a:t>
          </a:r>
        </a:p>
        <a:p>
          <a:pPr algn="l">
            <a:spcAft>
              <a:spcPts val="0"/>
            </a:spcAft>
            <a:buNone/>
          </a:pPr>
          <a:r>
            <a:rPr lang="en-US" sz="1600" dirty="0"/>
            <a:t>in social spending </a:t>
          </a:r>
        </a:p>
      </dgm:t>
    </dgm:pt>
    <dgm:pt modelId="{36F6AB76-4A62-45B3-A8B7-73F780A85B4A}" type="parTrans" cxnId="{C06CAA4E-DE25-4CFB-8F5A-3D60CED51ACA}">
      <dgm:prSet/>
      <dgm:spPr/>
      <dgm:t>
        <a:bodyPr/>
        <a:lstStyle/>
        <a:p>
          <a:endParaRPr lang="en-US"/>
        </a:p>
      </dgm:t>
    </dgm:pt>
    <dgm:pt modelId="{2302A2D1-7693-4F23-9575-F064771E6C21}" type="sibTrans" cxnId="{C06CAA4E-DE25-4CFB-8F5A-3D60CED51ACA}">
      <dgm:prSet/>
      <dgm:spPr/>
      <dgm:t>
        <a:bodyPr/>
        <a:lstStyle/>
        <a:p>
          <a:endParaRPr lang="en-US"/>
        </a:p>
      </dgm:t>
    </dgm:pt>
    <dgm:pt modelId="{2A5EA63B-BCE7-4049-970A-1E3B2F54B98E}">
      <dgm:prSet phldrT="[Text]"/>
      <dgm:spPr/>
      <dgm:t>
        <a:bodyPr/>
        <a:lstStyle/>
        <a:p>
          <a:r>
            <a:rPr lang="en-US" dirty="0"/>
            <a:t>Articulate on the action in the local governance contexts</a:t>
          </a:r>
        </a:p>
      </dgm:t>
    </dgm:pt>
    <dgm:pt modelId="{D8809F6B-8648-40E0-A9DE-EF17D76BF25D}" type="parTrans" cxnId="{D8D58FBE-80CD-483C-9312-6CCC03A2E11A}">
      <dgm:prSet/>
      <dgm:spPr/>
      <dgm:t>
        <a:bodyPr/>
        <a:lstStyle/>
        <a:p>
          <a:endParaRPr lang="en-US"/>
        </a:p>
      </dgm:t>
    </dgm:pt>
    <dgm:pt modelId="{D37B1E25-8E4B-41C1-9AFC-5E141FD695F1}" type="sibTrans" cxnId="{D8D58FBE-80CD-483C-9312-6CCC03A2E11A}">
      <dgm:prSet/>
      <dgm:spPr/>
      <dgm:t>
        <a:bodyPr/>
        <a:lstStyle/>
        <a:p>
          <a:endParaRPr lang="en-US"/>
        </a:p>
      </dgm:t>
    </dgm:pt>
    <dgm:pt modelId="{F25901F8-73B5-481C-A8D3-A913F545483B}" type="pres">
      <dgm:prSet presAssocID="{32D77AAA-B367-4CF0-AE35-AD130656B175}" presName="Name0" presStyleCnt="0">
        <dgm:presLayoutVars>
          <dgm:dir/>
          <dgm:resizeHandles val="exact"/>
        </dgm:presLayoutVars>
      </dgm:prSet>
      <dgm:spPr/>
    </dgm:pt>
    <dgm:pt modelId="{5126A57F-8460-440E-98D4-66FDAEADF839}" type="pres">
      <dgm:prSet presAssocID="{B360343B-6785-47A1-9CCF-5608C2455BBB}" presName="parTxOnly" presStyleLbl="node1" presStyleIdx="0" presStyleCnt="2" custScaleX="155079">
        <dgm:presLayoutVars>
          <dgm:bulletEnabled val="1"/>
        </dgm:presLayoutVars>
      </dgm:prSet>
      <dgm:spPr/>
      <dgm:t>
        <a:bodyPr/>
        <a:lstStyle/>
        <a:p>
          <a:endParaRPr lang="en-US"/>
        </a:p>
      </dgm:t>
    </dgm:pt>
    <dgm:pt modelId="{2A2E9280-5A2A-4CFB-A57D-15283018EB5E}" type="pres">
      <dgm:prSet presAssocID="{2302A2D1-7693-4F23-9575-F064771E6C21}" presName="parSpace" presStyleCnt="0"/>
      <dgm:spPr/>
    </dgm:pt>
    <dgm:pt modelId="{F1832A72-19A6-4937-920B-2007B4D61AEB}" type="pres">
      <dgm:prSet presAssocID="{2A5EA63B-BCE7-4049-970A-1E3B2F54B98E}" presName="parTxOnly" presStyleLbl="node1" presStyleIdx="1" presStyleCnt="2">
        <dgm:presLayoutVars>
          <dgm:bulletEnabled val="1"/>
        </dgm:presLayoutVars>
      </dgm:prSet>
      <dgm:spPr/>
      <dgm:t>
        <a:bodyPr/>
        <a:lstStyle/>
        <a:p>
          <a:endParaRPr lang="en-US"/>
        </a:p>
      </dgm:t>
    </dgm:pt>
  </dgm:ptLst>
  <dgm:cxnLst>
    <dgm:cxn modelId="{B1506C86-4A63-4806-B6FA-D04798C0219A}" type="presOf" srcId="{2A5EA63B-BCE7-4049-970A-1E3B2F54B98E}" destId="{F1832A72-19A6-4937-920B-2007B4D61AEB}" srcOrd="0" destOrd="0" presId="urn:microsoft.com/office/officeart/2005/8/layout/hChevron3"/>
    <dgm:cxn modelId="{16955FA1-1613-4F9D-A708-C26BE8A1CEF2}" type="presOf" srcId="{32D77AAA-B367-4CF0-AE35-AD130656B175}" destId="{F25901F8-73B5-481C-A8D3-A913F545483B}" srcOrd="0" destOrd="0" presId="urn:microsoft.com/office/officeart/2005/8/layout/hChevron3"/>
    <dgm:cxn modelId="{C06CAA4E-DE25-4CFB-8F5A-3D60CED51ACA}" srcId="{32D77AAA-B367-4CF0-AE35-AD130656B175}" destId="{B360343B-6785-47A1-9CCF-5608C2455BBB}" srcOrd="0" destOrd="0" parTransId="{36F6AB76-4A62-45B3-A8B7-73F780A85B4A}" sibTransId="{2302A2D1-7693-4F23-9575-F064771E6C21}"/>
    <dgm:cxn modelId="{D8D58FBE-80CD-483C-9312-6CCC03A2E11A}" srcId="{32D77AAA-B367-4CF0-AE35-AD130656B175}" destId="{2A5EA63B-BCE7-4049-970A-1E3B2F54B98E}" srcOrd="1" destOrd="0" parTransId="{D8809F6B-8648-40E0-A9DE-EF17D76BF25D}" sibTransId="{D37B1E25-8E4B-41C1-9AFC-5E141FD695F1}"/>
    <dgm:cxn modelId="{C1681E02-4A31-400C-A5E6-489651FA7143}" type="presOf" srcId="{B360343B-6785-47A1-9CCF-5608C2455BBB}" destId="{5126A57F-8460-440E-98D4-66FDAEADF839}" srcOrd="0" destOrd="0" presId="urn:microsoft.com/office/officeart/2005/8/layout/hChevron3"/>
    <dgm:cxn modelId="{C70FDD2E-74F1-44F5-AF06-4E834FF1CFFF}" type="presParOf" srcId="{F25901F8-73B5-481C-A8D3-A913F545483B}" destId="{5126A57F-8460-440E-98D4-66FDAEADF839}" srcOrd="0" destOrd="0" presId="urn:microsoft.com/office/officeart/2005/8/layout/hChevron3"/>
    <dgm:cxn modelId="{20E19B14-7D0E-4EBE-AB61-B991BF272854}" type="presParOf" srcId="{F25901F8-73B5-481C-A8D3-A913F545483B}" destId="{2A2E9280-5A2A-4CFB-A57D-15283018EB5E}" srcOrd="1" destOrd="0" presId="urn:microsoft.com/office/officeart/2005/8/layout/hChevron3"/>
    <dgm:cxn modelId="{F6B926CB-578B-4590-A630-DF8B2E780759}" type="presParOf" srcId="{F25901F8-73B5-481C-A8D3-A913F545483B}" destId="{F1832A72-19A6-4937-920B-2007B4D61AEB}" srcOrd="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E22942-998D-4857-9FDD-02A7FDA59CB2}"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612C4299-4D01-4DAB-9F66-89A97839701E}">
      <dgm:prSet phldrT="[Text]"/>
      <dgm:spPr/>
      <dgm:t>
        <a:bodyPr/>
        <a:lstStyle/>
        <a:p>
          <a:r>
            <a:rPr lang="en-US" dirty="0"/>
            <a:t>How much is a country spending for children?</a:t>
          </a:r>
        </a:p>
      </dgm:t>
    </dgm:pt>
    <dgm:pt modelId="{199E297C-43A5-45E8-991D-F177F97CD721}" type="parTrans" cxnId="{B9AC7369-4E88-4292-867A-402D0AC36F1D}">
      <dgm:prSet/>
      <dgm:spPr/>
      <dgm:t>
        <a:bodyPr/>
        <a:lstStyle/>
        <a:p>
          <a:endParaRPr lang="en-US"/>
        </a:p>
      </dgm:t>
    </dgm:pt>
    <dgm:pt modelId="{D2932050-4596-4A13-8A7C-EAC0655C6432}" type="sibTrans" cxnId="{B9AC7369-4E88-4292-867A-402D0AC36F1D}">
      <dgm:prSet/>
      <dgm:spPr/>
      <dgm:t>
        <a:bodyPr/>
        <a:lstStyle/>
        <a:p>
          <a:endParaRPr lang="en-US"/>
        </a:p>
      </dgm:t>
    </dgm:pt>
    <dgm:pt modelId="{08EE0268-13E8-42CB-BA8F-85DD80474811}">
      <dgm:prSet phldrT="[Text]"/>
      <dgm:spPr/>
      <dgm:t>
        <a:bodyPr/>
        <a:lstStyle/>
        <a:p>
          <a:r>
            <a:rPr lang="en-US" dirty="0"/>
            <a:t>How much should a country spend on children?</a:t>
          </a:r>
        </a:p>
      </dgm:t>
    </dgm:pt>
    <dgm:pt modelId="{EDFA6415-F95C-4E3B-A6D1-C8F1290BD705}" type="parTrans" cxnId="{DB67ABF0-A957-4E3E-867F-664B15E3AECD}">
      <dgm:prSet/>
      <dgm:spPr/>
      <dgm:t>
        <a:bodyPr/>
        <a:lstStyle/>
        <a:p>
          <a:endParaRPr lang="en-US"/>
        </a:p>
      </dgm:t>
    </dgm:pt>
    <dgm:pt modelId="{DC79A204-6BD3-4EE4-AC08-8181D16F5C5A}" type="sibTrans" cxnId="{DB67ABF0-A957-4E3E-867F-664B15E3AECD}">
      <dgm:prSet/>
      <dgm:spPr/>
      <dgm:t>
        <a:bodyPr/>
        <a:lstStyle/>
        <a:p>
          <a:endParaRPr lang="en-US"/>
        </a:p>
      </dgm:t>
    </dgm:pt>
    <dgm:pt modelId="{7FB875C5-6908-4167-83FE-65418F8ED2FE}">
      <dgm:prSet phldrT="[Text]"/>
      <dgm:spPr/>
      <dgm:t>
        <a:bodyPr/>
        <a:lstStyle/>
        <a:p>
          <a:r>
            <a:rPr lang="en-US" dirty="0"/>
            <a:t>What are the financing options?</a:t>
          </a:r>
        </a:p>
        <a:p>
          <a:r>
            <a:rPr lang="en-US" b="1" dirty="0"/>
            <a:t>&gt; Resource mobilization strategy</a:t>
          </a:r>
        </a:p>
      </dgm:t>
    </dgm:pt>
    <dgm:pt modelId="{DC32B903-6AC8-4C2C-9BEB-439CDD97FE37}" type="parTrans" cxnId="{A1FEDEB8-576F-4BF0-A584-20317922A597}">
      <dgm:prSet/>
      <dgm:spPr/>
      <dgm:t>
        <a:bodyPr/>
        <a:lstStyle/>
        <a:p>
          <a:endParaRPr lang="en-US"/>
        </a:p>
      </dgm:t>
    </dgm:pt>
    <dgm:pt modelId="{612648E1-BB61-4C15-9305-FCD6F5E4BB81}" type="sibTrans" cxnId="{A1FEDEB8-576F-4BF0-A584-20317922A597}">
      <dgm:prSet/>
      <dgm:spPr/>
      <dgm:t>
        <a:bodyPr/>
        <a:lstStyle/>
        <a:p>
          <a:endParaRPr lang="en-US"/>
        </a:p>
      </dgm:t>
    </dgm:pt>
    <dgm:pt modelId="{73E0A7F6-7BD8-49D4-B0E9-239161AADC13}" type="pres">
      <dgm:prSet presAssocID="{E7E22942-998D-4857-9FDD-02A7FDA59CB2}" presName="Name0" presStyleCnt="0">
        <dgm:presLayoutVars>
          <dgm:chMax val="11"/>
          <dgm:chPref val="11"/>
          <dgm:dir/>
          <dgm:resizeHandles/>
        </dgm:presLayoutVars>
      </dgm:prSet>
      <dgm:spPr/>
      <dgm:t>
        <a:bodyPr/>
        <a:lstStyle/>
        <a:p>
          <a:endParaRPr lang="en-US"/>
        </a:p>
      </dgm:t>
    </dgm:pt>
    <dgm:pt modelId="{9F675567-DEB9-4E16-A6BA-B7967BD1B3E1}" type="pres">
      <dgm:prSet presAssocID="{7FB875C5-6908-4167-83FE-65418F8ED2FE}" presName="Accent3" presStyleCnt="0"/>
      <dgm:spPr/>
    </dgm:pt>
    <dgm:pt modelId="{BE66A6AE-67C7-4053-A0FB-6574E708757E}" type="pres">
      <dgm:prSet presAssocID="{7FB875C5-6908-4167-83FE-65418F8ED2FE}" presName="Accent" presStyleLbl="node1" presStyleIdx="0" presStyleCnt="3"/>
      <dgm:spPr/>
    </dgm:pt>
    <dgm:pt modelId="{307BF8BF-8052-4878-A780-246F52510682}" type="pres">
      <dgm:prSet presAssocID="{7FB875C5-6908-4167-83FE-65418F8ED2FE}" presName="ParentBackground3" presStyleCnt="0"/>
      <dgm:spPr/>
    </dgm:pt>
    <dgm:pt modelId="{75F9020D-16E0-43DF-A9B0-0E7AA527DCC1}" type="pres">
      <dgm:prSet presAssocID="{7FB875C5-6908-4167-83FE-65418F8ED2FE}" presName="ParentBackground" presStyleLbl="fgAcc1" presStyleIdx="0" presStyleCnt="3"/>
      <dgm:spPr/>
      <dgm:t>
        <a:bodyPr/>
        <a:lstStyle/>
        <a:p>
          <a:endParaRPr lang="en-US"/>
        </a:p>
      </dgm:t>
    </dgm:pt>
    <dgm:pt modelId="{6C6EFC1F-8278-47EB-88D5-15FE11A07F0E}" type="pres">
      <dgm:prSet presAssocID="{7FB875C5-6908-4167-83FE-65418F8ED2FE}" presName="Parent3" presStyleLbl="revTx" presStyleIdx="0" presStyleCnt="0">
        <dgm:presLayoutVars>
          <dgm:chMax val="1"/>
          <dgm:chPref val="1"/>
          <dgm:bulletEnabled val="1"/>
        </dgm:presLayoutVars>
      </dgm:prSet>
      <dgm:spPr/>
      <dgm:t>
        <a:bodyPr/>
        <a:lstStyle/>
        <a:p>
          <a:endParaRPr lang="en-US"/>
        </a:p>
      </dgm:t>
    </dgm:pt>
    <dgm:pt modelId="{966B5A30-FF34-4AC1-8BD2-D31B2ECA2D2E}" type="pres">
      <dgm:prSet presAssocID="{08EE0268-13E8-42CB-BA8F-85DD80474811}" presName="Accent2" presStyleCnt="0"/>
      <dgm:spPr/>
    </dgm:pt>
    <dgm:pt modelId="{923FB921-5558-45CF-9A28-7408EDAA29A2}" type="pres">
      <dgm:prSet presAssocID="{08EE0268-13E8-42CB-BA8F-85DD80474811}" presName="Accent" presStyleLbl="node1" presStyleIdx="1" presStyleCnt="3"/>
      <dgm:spPr/>
    </dgm:pt>
    <dgm:pt modelId="{5FF235B4-71C9-45B6-A642-9EB2F671EC67}" type="pres">
      <dgm:prSet presAssocID="{08EE0268-13E8-42CB-BA8F-85DD80474811}" presName="ParentBackground2" presStyleCnt="0"/>
      <dgm:spPr/>
    </dgm:pt>
    <dgm:pt modelId="{8F8B6809-17CF-4847-92CD-4BC22573D046}" type="pres">
      <dgm:prSet presAssocID="{08EE0268-13E8-42CB-BA8F-85DD80474811}" presName="ParentBackground" presStyleLbl="fgAcc1" presStyleIdx="1" presStyleCnt="3"/>
      <dgm:spPr/>
      <dgm:t>
        <a:bodyPr/>
        <a:lstStyle/>
        <a:p>
          <a:endParaRPr lang="en-US"/>
        </a:p>
      </dgm:t>
    </dgm:pt>
    <dgm:pt modelId="{4F1D146F-AE3A-4192-984D-A8FF3FE88A33}" type="pres">
      <dgm:prSet presAssocID="{08EE0268-13E8-42CB-BA8F-85DD80474811}" presName="Parent2" presStyleLbl="revTx" presStyleIdx="0" presStyleCnt="0">
        <dgm:presLayoutVars>
          <dgm:chMax val="1"/>
          <dgm:chPref val="1"/>
          <dgm:bulletEnabled val="1"/>
        </dgm:presLayoutVars>
      </dgm:prSet>
      <dgm:spPr/>
      <dgm:t>
        <a:bodyPr/>
        <a:lstStyle/>
        <a:p>
          <a:endParaRPr lang="en-US"/>
        </a:p>
      </dgm:t>
    </dgm:pt>
    <dgm:pt modelId="{E3F311AE-A715-4F17-810B-264582692373}" type="pres">
      <dgm:prSet presAssocID="{612C4299-4D01-4DAB-9F66-89A97839701E}" presName="Accent1" presStyleCnt="0"/>
      <dgm:spPr/>
    </dgm:pt>
    <dgm:pt modelId="{7AD8F6C7-68B3-489F-8D4E-73EA46488B14}" type="pres">
      <dgm:prSet presAssocID="{612C4299-4D01-4DAB-9F66-89A97839701E}" presName="Accent" presStyleLbl="node1" presStyleIdx="2" presStyleCnt="3"/>
      <dgm:spPr/>
    </dgm:pt>
    <dgm:pt modelId="{2CD512AB-379F-46E2-B6EF-050B3B768094}" type="pres">
      <dgm:prSet presAssocID="{612C4299-4D01-4DAB-9F66-89A97839701E}" presName="ParentBackground1" presStyleCnt="0"/>
      <dgm:spPr/>
    </dgm:pt>
    <dgm:pt modelId="{079FC28E-CFC3-4C51-ADBC-FF96DF52E2EA}" type="pres">
      <dgm:prSet presAssocID="{612C4299-4D01-4DAB-9F66-89A97839701E}" presName="ParentBackground" presStyleLbl="fgAcc1" presStyleIdx="2" presStyleCnt="3"/>
      <dgm:spPr/>
      <dgm:t>
        <a:bodyPr/>
        <a:lstStyle/>
        <a:p>
          <a:endParaRPr lang="en-US"/>
        </a:p>
      </dgm:t>
    </dgm:pt>
    <dgm:pt modelId="{AC7A725D-9021-42F8-8DB8-9FF1DC9626A4}" type="pres">
      <dgm:prSet presAssocID="{612C4299-4D01-4DAB-9F66-89A97839701E}" presName="Parent1" presStyleLbl="revTx" presStyleIdx="0" presStyleCnt="0">
        <dgm:presLayoutVars>
          <dgm:chMax val="1"/>
          <dgm:chPref val="1"/>
          <dgm:bulletEnabled val="1"/>
        </dgm:presLayoutVars>
      </dgm:prSet>
      <dgm:spPr/>
      <dgm:t>
        <a:bodyPr/>
        <a:lstStyle/>
        <a:p>
          <a:endParaRPr lang="en-US"/>
        </a:p>
      </dgm:t>
    </dgm:pt>
  </dgm:ptLst>
  <dgm:cxnLst>
    <dgm:cxn modelId="{42F311F0-ECA1-41EE-A144-8098D8CD64DE}" type="presOf" srcId="{08EE0268-13E8-42CB-BA8F-85DD80474811}" destId="{8F8B6809-17CF-4847-92CD-4BC22573D046}" srcOrd="0" destOrd="0" presId="urn:microsoft.com/office/officeart/2011/layout/CircleProcess"/>
    <dgm:cxn modelId="{6E18BF0A-4B2F-40FF-A3B2-E7EEC0813E0E}" type="presOf" srcId="{612C4299-4D01-4DAB-9F66-89A97839701E}" destId="{AC7A725D-9021-42F8-8DB8-9FF1DC9626A4}" srcOrd="1" destOrd="0" presId="urn:microsoft.com/office/officeart/2011/layout/CircleProcess"/>
    <dgm:cxn modelId="{B84E4A18-DA23-48A5-9620-AEAC7E05195B}" type="presOf" srcId="{E7E22942-998D-4857-9FDD-02A7FDA59CB2}" destId="{73E0A7F6-7BD8-49D4-B0E9-239161AADC13}" srcOrd="0" destOrd="0" presId="urn:microsoft.com/office/officeart/2011/layout/CircleProcess"/>
    <dgm:cxn modelId="{4665CE72-C9C7-4CF6-886E-9C076BE5771C}" type="presOf" srcId="{7FB875C5-6908-4167-83FE-65418F8ED2FE}" destId="{6C6EFC1F-8278-47EB-88D5-15FE11A07F0E}" srcOrd="1" destOrd="0" presId="urn:microsoft.com/office/officeart/2011/layout/CircleProcess"/>
    <dgm:cxn modelId="{DB67ABF0-A957-4E3E-867F-664B15E3AECD}" srcId="{E7E22942-998D-4857-9FDD-02A7FDA59CB2}" destId="{08EE0268-13E8-42CB-BA8F-85DD80474811}" srcOrd="1" destOrd="0" parTransId="{EDFA6415-F95C-4E3B-A6D1-C8F1290BD705}" sibTransId="{DC79A204-6BD3-4EE4-AC08-8181D16F5C5A}"/>
    <dgm:cxn modelId="{A1FEDEB8-576F-4BF0-A584-20317922A597}" srcId="{E7E22942-998D-4857-9FDD-02A7FDA59CB2}" destId="{7FB875C5-6908-4167-83FE-65418F8ED2FE}" srcOrd="2" destOrd="0" parTransId="{DC32B903-6AC8-4C2C-9BEB-439CDD97FE37}" sibTransId="{612648E1-BB61-4C15-9305-FCD6F5E4BB81}"/>
    <dgm:cxn modelId="{19A1BB83-ECBE-45E7-B714-D6B4DAC7EB4D}" type="presOf" srcId="{612C4299-4D01-4DAB-9F66-89A97839701E}" destId="{079FC28E-CFC3-4C51-ADBC-FF96DF52E2EA}" srcOrd="0" destOrd="0" presId="urn:microsoft.com/office/officeart/2011/layout/CircleProcess"/>
    <dgm:cxn modelId="{B9AC7369-4E88-4292-867A-402D0AC36F1D}" srcId="{E7E22942-998D-4857-9FDD-02A7FDA59CB2}" destId="{612C4299-4D01-4DAB-9F66-89A97839701E}" srcOrd="0" destOrd="0" parTransId="{199E297C-43A5-45E8-991D-F177F97CD721}" sibTransId="{D2932050-4596-4A13-8A7C-EAC0655C6432}"/>
    <dgm:cxn modelId="{4776035E-3806-479E-8616-CAB7FFCBA54E}" type="presOf" srcId="{7FB875C5-6908-4167-83FE-65418F8ED2FE}" destId="{75F9020D-16E0-43DF-A9B0-0E7AA527DCC1}" srcOrd="0" destOrd="0" presId="urn:microsoft.com/office/officeart/2011/layout/CircleProcess"/>
    <dgm:cxn modelId="{79F5D6F1-2F7E-4BC1-9702-1FFFBD25129F}" type="presOf" srcId="{08EE0268-13E8-42CB-BA8F-85DD80474811}" destId="{4F1D146F-AE3A-4192-984D-A8FF3FE88A33}" srcOrd="1" destOrd="0" presId="urn:microsoft.com/office/officeart/2011/layout/CircleProcess"/>
    <dgm:cxn modelId="{A29F0CD1-29ED-4B7F-99B5-F0D913CD779B}" type="presParOf" srcId="{73E0A7F6-7BD8-49D4-B0E9-239161AADC13}" destId="{9F675567-DEB9-4E16-A6BA-B7967BD1B3E1}" srcOrd="0" destOrd="0" presId="urn:microsoft.com/office/officeart/2011/layout/CircleProcess"/>
    <dgm:cxn modelId="{31128FC0-4C52-4530-B8CA-C9C8AD12CEBE}" type="presParOf" srcId="{9F675567-DEB9-4E16-A6BA-B7967BD1B3E1}" destId="{BE66A6AE-67C7-4053-A0FB-6574E708757E}" srcOrd="0" destOrd="0" presId="urn:microsoft.com/office/officeart/2011/layout/CircleProcess"/>
    <dgm:cxn modelId="{BD1C7D5C-3A99-4E11-916C-8FB65BA2171A}" type="presParOf" srcId="{73E0A7F6-7BD8-49D4-B0E9-239161AADC13}" destId="{307BF8BF-8052-4878-A780-246F52510682}" srcOrd="1" destOrd="0" presId="urn:microsoft.com/office/officeart/2011/layout/CircleProcess"/>
    <dgm:cxn modelId="{89C41BD3-C787-49FF-ACAA-9D01D97A85A1}" type="presParOf" srcId="{307BF8BF-8052-4878-A780-246F52510682}" destId="{75F9020D-16E0-43DF-A9B0-0E7AA527DCC1}" srcOrd="0" destOrd="0" presId="urn:microsoft.com/office/officeart/2011/layout/CircleProcess"/>
    <dgm:cxn modelId="{1721860D-7152-46BA-AE13-63193CCD2DB9}" type="presParOf" srcId="{73E0A7F6-7BD8-49D4-B0E9-239161AADC13}" destId="{6C6EFC1F-8278-47EB-88D5-15FE11A07F0E}" srcOrd="2" destOrd="0" presId="urn:microsoft.com/office/officeart/2011/layout/CircleProcess"/>
    <dgm:cxn modelId="{102DEAC3-A961-493A-8113-FDDD87765A13}" type="presParOf" srcId="{73E0A7F6-7BD8-49D4-B0E9-239161AADC13}" destId="{966B5A30-FF34-4AC1-8BD2-D31B2ECA2D2E}" srcOrd="3" destOrd="0" presId="urn:microsoft.com/office/officeart/2011/layout/CircleProcess"/>
    <dgm:cxn modelId="{CF2B6BFF-3148-48E0-B081-7A403AC09086}" type="presParOf" srcId="{966B5A30-FF34-4AC1-8BD2-D31B2ECA2D2E}" destId="{923FB921-5558-45CF-9A28-7408EDAA29A2}" srcOrd="0" destOrd="0" presId="urn:microsoft.com/office/officeart/2011/layout/CircleProcess"/>
    <dgm:cxn modelId="{14520701-6153-4D32-BDB5-0522CE76CC1C}" type="presParOf" srcId="{73E0A7F6-7BD8-49D4-B0E9-239161AADC13}" destId="{5FF235B4-71C9-45B6-A642-9EB2F671EC67}" srcOrd="4" destOrd="0" presId="urn:microsoft.com/office/officeart/2011/layout/CircleProcess"/>
    <dgm:cxn modelId="{2CC29153-E03D-4D3D-B42B-103FFC67BE83}" type="presParOf" srcId="{5FF235B4-71C9-45B6-A642-9EB2F671EC67}" destId="{8F8B6809-17CF-4847-92CD-4BC22573D046}" srcOrd="0" destOrd="0" presId="urn:microsoft.com/office/officeart/2011/layout/CircleProcess"/>
    <dgm:cxn modelId="{99DE38B3-D354-440C-8F42-7EA4DDDF8C45}" type="presParOf" srcId="{73E0A7F6-7BD8-49D4-B0E9-239161AADC13}" destId="{4F1D146F-AE3A-4192-984D-A8FF3FE88A33}" srcOrd="5" destOrd="0" presId="urn:microsoft.com/office/officeart/2011/layout/CircleProcess"/>
    <dgm:cxn modelId="{1F540C72-0D74-403A-94B0-0708AA2596B5}" type="presParOf" srcId="{73E0A7F6-7BD8-49D4-B0E9-239161AADC13}" destId="{E3F311AE-A715-4F17-810B-264582692373}" srcOrd="6" destOrd="0" presId="urn:microsoft.com/office/officeart/2011/layout/CircleProcess"/>
    <dgm:cxn modelId="{C94524BD-658C-49B6-A3E3-B6DEE7BC0859}" type="presParOf" srcId="{E3F311AE-A715-4F17-810B-264582692373}" destId="{7AD8F6C7-68B3-489F-8D4E-73EA46488B14}" srcOrd="0" destOrd="0" presId="urn:microsoft.com/office/officeart/2011/layout/CircleProcess"/>
    <dgm:cxn modelId="{8B2CDD9F-4300-41CD-A93B-7E7BAA13CA4D}" type="presParOf" srcId="{73E0A7F6-7BD8-49D4-B0E9-239161AADC13}" destId="{2CD512AB-379F-46E2-B6EF-050B3B768094}" srcOrd="7" destOrd="0" presId="urn:microsoft.com/office/officeart/2011/layout/CircleProcess"/>
    <dgm:cxn modelId="{97BFBEB7-5B62-4E3A-94F0-141B96C8896C}" type="presParOf" srcId="{2CD512AB-379F-46E2-B6EF-050B3B768094}" destId="{079FC28E-CFC3-4C51-ADBC-FF96DF52E2EA}" srcOrd="0" destOrd="0" presId="urn:microsoft.com/office/officeart/2011/layout/CircleProcess"/>
    <dgm:cxn modelId="{5D71C815-3399-49D9-B58F-151D46BAC7F4}" type="presParOf" srcId="{73E0A7F6-7BD8-49D4-B0E9-239161AADC13}" destId="{AC7A725D-9021-42F8-8DB8-9FF1DC9626A4}"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2CF21E6-AF66-4B03-9ECC-1BD730C7BE57}"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CE801B2D-6AA1-4AB3-92C2-186F7D72ED2A}">
      <dgm:prSet phldrT="[Text]" custT="1"/>
      <dgm:spPr/>
      <dgm:t>
        <a:bodyPr/>
        <a:lstStyle/>
        <a:p>
          <a:r>
            <a:rPr lang="en-US" sz="2400" dirty="0"/>
            <a:t>Step I - Measurement</a:t>
          </a:r>
        </a:p>
      </dgm:t>
    </dgm:pt>
    <dgm:pt modelId="{3B4D1637-4D7A-4FD2-A238-21B14505500D}" type="parTrans" cxnId="{3AA092EE-0EFC-43C7-9CBB-8238304FE1F0}">
      <dgm:prSet/>
      <dgm:spPr/>
      <dgm:t>
        <a:bodyPr/>
        <a:lstStyle/>
        <a:p>
          <a:endParaRPr lang="en-US" sz="2400"/>
        </a:p>
      </dgm:t>
    </dgm:pt>
    <dgm:pt modelId="{81401F06-8AEE-49C5-90CB-F9CE18192E01}" type="sibTrans" cxnId="{3AA092EE-0EFC-43C7-9CBB-8238304FE1F0}">
      <dgm:prSet/>
      <dgm:spPr/>
      <dgm:t>
        <a:bodyPr/>
        <a:lstStyle/>
        <a:p>
          <a:endParaRPr lang="en-US" sz="2400"/>
        </a:p>
      </dgm:t>
    </dgm:pt>
    <dgm:pt modelId="{4B4412BA-03D4-4BAE-A88E-3B824CD98564}">
      <dgm:prSet phldrT="[Text]" custT="1"/>
      <dgm:spPr/>
      <dgm:t>
        <a:bodyPr/>
        <a:lstStyle/>
        <a:p>
          <a:r>
            <a:rPr lang="en-US" sz="2400" dirty="0"/>
            <a:t>Step II – P</a:t>
          </a:r>
          <a:r>
            <a:rPr lang="en-US" sz="2400" b="0" dirty="0"/>
            <a:t>rioritization and Costing</a:t>
          </a:r>
          <a:endParaRPr lang="en-US" sz="2400" dirty="0"/>
        </a:p>
      </dgm:t>
    </dgm:pt>
    <dgm:pt modelId="{15E1787F-3666-4453-8C5F-040065422570}" type="parTrans" cxnId="{538C787D-B16F-44AB-AD1C-2526FDEF00FD}">
      <dgm:prSet/>
      <dgm:spPr/>
      <dgm:t>
        <a:bodyPr/>
        <a:lstStyle/>
        <a:p>
          <a:endParaRPr lang="en-US" sz="2400"/>
        </a:p>
      </dgm:t>
    </dgm:pt>
    <dgm:pt modelId="{B4CA10FD-7730-4420-9116-3F77847E74CA}" type="sibTrans" cxnId="{538C787D-B16F-44AB-AD1C-2526FDEF00FD}">
      <dgm:prSet/>
      <dgm:spPr/>
      <dgm:t>
        <a:bodyPr/>
        <a:lstStyle/>
        <a:p>
          <a:endParaRPr lang="en-US" sz="2400"/>
        </a:p>
      </dgm:t>
    </dgm:pt>
    <dgm:pt modelId="{CEE985A7-29E4-4716-9E98-84E55158030F}">
      <dgm:prSet phldrT="[Text]" custT="1"/>
      <dgm:spPr/>
      <dgm:t>
        <a:bodyPr/>
        <a:lstStyle/>
        <a:p>
          <a:r>
            <a:rPr lang="en-US" sz="2400" dirty="0"/>
            <a:t>Step III – Financing Options and Resource Mobilization</a:t>
          </a:r>
        </a:p>
      </dgm:t>
    </dgm:pt>
    <dgm:pt modelId="{65E636A8-B2E2-472C-A5DB-D2207BD02DA2}" type="parTrans" cxnId="{7A2309E2-3719-4706-AA43-87B7919F6A73}">
      <dgm:prSet/>
      <dgm:spPr/>
      <dgm:t>
        <a:bodyPr/>
        <a:lstStyle/>
        <a:p>
          <a:endParaRPr lang="en-US" sz="2400"/>
        </a:p>
      </dgm:t>
    </dgm:pt>
    <dgm:pt modelId="{0B9167D9-0B93-43EB-A000-1CB5858C19CE}" type="sibTrans" cxnId="{7A2309E2-3719-4706-AA43-87B7919F6A73}">
      <dgm:prSet/>
      <dgm:spPr/>
      <dgm:t>
        <a:bodyPr/>
        <a:lstStyle/>
        <a:p>
          <a:endParaRPr lang="en-US" sz="2400"/>
        </a:p>
      </dgm:t>
    </dgm:pt>
    <dgm:pt modelId="{6EF8B1E2-BDFB-4B17-9E2E-84378CDD619A}" type="pres">
      <dgm:prSet presAssocID="{82CF21E6-AF66-4B03-9ECC-1BD730C7BE57}" presName="Name0" presStyleCnt="0">
        <dgm:presLayoutVars>
          <dgm:chMax val="5"/>
          <dgm:chPref val="5"/>
          <dgm:dir/>
          <dgm:animLvl val="lvl"/>
        </dgm:presLayoutVars>
      </dgm:prSet>
      <dgm:spPr/>
      <dgm:t>
        <a:bodyPr/>
        <a:lstStyle/>
        <a:p>
          <a:endParaRPr lang="en-US"/>
        </a:p>
      </dgm:t>
    </dgm:pt>
    <dgm:pt modelId="{50540AF1-061A-42BF-B28D-849EC7805E30}" type="pres">
      <dgm:prSet presAssocID="{CE801B2D-6AA1-4AB3-92C2-186F7D72ED2A}" presName="parentText1" presStyleLbl="node1" presStyleIdx="0" presStyleCnt="3">
        <dgm:presLayoutVars>
          <dgm:chMax/>
          <dgm:chPref val="3"/>
          <dgm:bulletEnabled val="1"/>
        </dgm:presLayoutVars>
      </dgm:prSet>
      <dgm:spPr/>
      <dgm:t>
        <a:bodyPr/>
        <a:lstStyle/>
        <a:p>
          <a:endParaRPr lang="en-US"/>
        </a:p>
      </dgm:t>
    </dgm:pt>
    <dgm:pt modelId="{D6CE5FA7-302D-415E-83FA-A8C152F9D856}" type="pres">
      <dgm:prSet presAssocID="{4B4412BA-03D4-4BAE-A88E-3B824CD98564}" presName="parentText2" presStyleLbl="node1" presStyleIdx="1" presStyleCnt="3" custLinFactNeighborY="2369">
        <dgm:presLayoutVars>
          <dgm:chMax/>
          <dgm:chPref val="3"/>
          <dgm:bulletEnabled val="1"/>
        </dgm:presLayoutVars>
      </dgm:prSet>
      <dgm:spPr/>
      <dgm:t>
        <a:bodyPr/>
        <a:lstStyle/>
        <a:p>
          <a:endParaRPr lang="en-US"/>
        </a:p>
      </dgm:t>
    </dgm:pt>
    <dgm:pt modelId="{960846E6-60C3-4A7F-ABD1-F484043A9DEB}" type="pres">
      <dgm:prSet presAssocID="{CEE985A7-29E4-4716-9E98-84E55158030F}" presName="parentText3" presStyleLbl="node1" presStyleIdx="2" presStyleCnt="3">
        <dgm:presLayoutVars>
          <dgm:chMax/>
          <dgm:chPref val="3"/>
          <dgm:bulletEnabled val="1"/>
        </dgm:presLayoutVars>
      </dgm:prSet>
      <dgm:spPr/>
      <dgm:t>
        <a:bodyPr/>
        <a:lstStyle/>
        <a:p>
          <a:endParaRPr lang="en-US"/>
        </a:p>
      </dgm:t>
    </dgm:pt>
  </dgm:ptLst>
  <dgm:cxnLst>
    <dgm:cxn modelId="{5B6B414F-C039-4CEA-B5ED-50197AF69F2A}" type="presOf" srcId="{4B4412BA-03D4-4BAE-A88E-3B824CD98564}" destId="{D6CE5FA7-302D-415E-83FA-A8C152F9D856}" srcOrd="0" destOrd="0" presId="urn:microsoft.com/office/officeart/2009/3/layout/IncreasingArrowsProcess"/>
    <dgm:cxn modelId="{538C787D-B16F-44AB-AD1C-2526FDEF00FD}" srcId="{82CF21E6-AF66-4B03-9ECC-1BD730C7BE57}" destId="{4B4412BA-03D4-4BAE-A88E-3B824CD98564}" srcOrd="1" destOrd="0" parTransId="{15E1787F-3666-4453-8C5F-040065422570}" sibTransId="{B4CA10FD-7730-4420-9116-3F77847E74CA}"/>
    <dgm:cxn modelId="{C5EF6FB9-F7C7-4918-B727-58968086C7E9}" type="presOf" srcId="{CEE985A7-29E4-4716-9E98-84E55158030F}" destId="{960846E6-60C3-4A7F-ABD1-F484043A9DEB}" srcOrd="0" destOrd="0" presId="urn:microsoft.com/office/officeart/2009/3/layout/IncreasingArrowsProcess"/>
    <dgm:cxn modelId="{3AA092EE-0EFC-43C7-9CBB-8238304FE1F0}" srcId="{82CF21E6-AF66-4B03-9ECC-1BD730C7BE57}" destId="{CE801B2D-6AA1-4AB3-92C2-186F7D72ED2A}" srcOrd="0" destOrd="0" parTransId="{3B4D1637-4D7A-4FD2-A238-21B14505500D}" sibTransId="{81401F06-8AEE-49C5-90CB-F9CE18192E01}"/>
    <dgm:cxn modelId="{00BEC089-59CC-4476-A906-A44750B53202}" type="presOf" srcId="{82CF21E6-AF66-4B03-9ECC-1BD730C7BE57}" destId="{6EF8B1E2-BDFB-4B17-9E2E-84378CDD619A}" srcOrd="0" destOrd="0" presId="urn:microsoft.com/office/officeart/2009/3/layout/IncreasingArrowsProcess"/>
    <dgm:cxn modelId="{7F9FEA5F-190B-4246-9610-0D72A382E30E}" type="presOf" srcId="{CE801B2D-6AA1-4AB3-92C2-186F7D72ED2A}" destId="{50540AF1-061A-42BF-B28D-849EC7805E30}" srcOrd="0" destOrd="0" presId="urn:microsoft.com/office/officeart/2009/3/layout/IncreasingArrowsProcess"/>
    <dgm:cxn modelId="{7A2309E2-3719-4706-AA43-87B7919F6A73}" srcId="{82CF21E6-AF66-4B03-9ECC-1BD730C7BE57}" destId="{CEE985A7-29E4-4716-9E98-84E55158030F}" srcOrd="2" destOrd="0" parTransId="{65E636A8-B2E2-472C-A5DB-D2207BD02DA2}" sibTransId="{0B9167D9-0B93-43EB-A000-1CB5858C19CE}"/>
    <dgm:cxn modelId="{E24AF8F6-6F24-4EE2-9645-9E17B661DC90}" type="presParOf" srcId="{6EF8B1E2-BDFB-4B17-9E2E-84378CDD619A}" destId="{50540AF1-061A-42BF-B28D-849EC7805E30}" srcOrd="0" destOrd="0" presId="urn:microsoft.com/office/officeart/2009/3/layout/IncreasingArrowsProcess"/>
    <dgm:cxn modelId="{3DF6F260-29B4-4CB4-98A9-D29AFF52FC17}" type="presParOf" srcId="{6EF8B1E2-BDFB-4B17-9E2E-84378CDD619A}" destId="{D6CE5FA7-302D-415E-83FA-A8C152F9D856}" srcOrd="1" destOrd="0" presId="urn:microsoft.com/office/officeart/2009/3/layout/IncreasingArrowsProcess"/>
    <dgm:cxn modelId="{8A1F4F2C-98A4-4D85-BE53-46DF4DA13654}" type="presParOf" srcId="{6EF8B1E2-BDFB-4B17-9E2E-84378CDD619A}" destId="{960846E6-60C3-4A7F-ABD1-F484043A9DEB}"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35D18E-42F4-41DF-8B67-B6CDBD7813A7}" type="doc">
      <dgm:prSet loTypeId="urn:microsoft.com/office/officeart/2005/8/layout/hProcess7" loCatId="list" qsTypeId="urn:microsoft.com/office/officeart/2005/8/quickstyle/simple1" qsCatId="simple" csTypeId="urn:microsoft.com/office/officeart/2005/8/colors/accent6_1" csCatId="accent6" phldr="1"/>
      <dgm:spPr/>
      <dgm:t>
        <a:bodyPr/>
        <a:lstStyle/>
        <a:p>
          <a:endParaRPr lang="en-US"/>
        </a:p>
      </dgm:t>
    </dgm:pt>
    <dgm:pt modelId="{86CEFE24-BF26-4B31-A2B8-363330097649}">
      <dgm:prSet phldrT="[Text]"/>
      <dgm:spPr/>
      <dgm:t>
        <a:bodyPr/>
        <a:lstStyle/>
        <a:p>
          <a:r>
            <a:rPr lang="en-US" dirty="0"/>
            <a:t>Local data – equity focus / equalization</a:t>
          </a:r>
        </a:p>
      </dgm:t>
    </dgm:pt>
    <dgm:pt modelId="{FF671DC2-6138-43B2-BB7C-9A50485261D0}" type="parTrans" cxnId="{C4E4D7DE-CE5D-4B24-8C3F-A605860D0D54}">
      <dgm:prSet/>
      <dgm:spPr/>
      <dgm:t>
        <a:bodyPr/>
        <a:lstStyle/>
        <a:p>
          <a:endParaRPr lang="en-US"/>
        </a:p>
      </dgm:t>
    </dgm:pt>
    <dgm:pt modelId="{BE3E69D5-C7DC-4F48-83D9-25D7828814E3}" type="sibTrans" cxnId="{C4E4D7DE-CE5D-4B24-8C3F-A605860D0D54}">
      <dgm:prSet/>
      <dgm:spPr/>
      <dgm:t>
        <a:bodyPr/>
        <a:lstStyle/>
        <a:p>
          <a:endParaRPr lang="en-US"/>
        </a:p>
      </dgm:t>
    </dgm:pt>
    <dgm:pt modelId="{8BDCEBCC-188D-452E-A7A3-7BC80FD32945}">
      <dgm:prSet phldrT="[Text]"/>
      <dgm:spPr/>
      <dgm:t>
        <a:bodyPr/>
        <a:lstStyle/>
        <a:p>
          <a:r>
            <a:rPr lang="en-US" dirty="0"/>
            <a:t>Capacity building</a:t>
          </a:r>
        </a:p>
      </dgm:t>
    </dgm:pt>
    <dgm:pt modelId="{716B2C11-FE7E-439A-89E0-0882D2EBD35A}" type="sibTrans" cxnId="{0A4A929B-F1E5-4D31-8C82-E35EC3EFD962}">
      <dgm:prSet/>
      <dgm:spPr/>
      <dgm:t>
        <a:bodyPr/>
        <a:lstStyle/>
        <a:p>
          <a:endParaRPr lang="en-US"/>
        </a:p>
      </dgm:t>
    </dgm:pt>
    <dgm:pt modelId="{D5438ED3-B5D4-4A47-82CD-75CBFB26BBF2}" type="parTrans" cxnId="{0A4A929B-F1E5-4D31-8C82-E35EC3EFD962}">
      <dgm:prSet/>
      <dgm:spPr/>
      <dgm:t>
        <a:bodyPr/>
        <a:lstStyle/>
        <a:p>
          <a:endParaRPr lang="en-US"/>
        </a:p>
      </dgm:t>
    </dgm:pt>
    <dgm:pt modelId="{97CF62FF-923B-4B7A-98B6-28852FDD51F9}">
      <dgm:prSet phldrT="[Text]"/>
      <dgm:spPr/>
      <dgm:t>
        <a:bodyPr/>
        <a:lstStyle/>
        <a:p>
          <a:r>
            <a:rPr lang="en-US" dirty="0"/>
            <a:t>Local participatory processes</a:t>
          </a:r>
        </a:p>
      </dgm:t>
    </dgm:pt>
    <dgm:pt modelId="{2AAF2F52-49F3-4911-8FE5-1E47C86BB99B}" type="sibTrans" cxnId="{2F97948D-7686-4B02-83E2-1AD9DAB356F0}">
      <dgm:prSet/>
      <dgm:spPr/>
      <dgm:t>
        <a:bodyPr/>
        <a:lstStyle/>
        <a:p>
          <a:endParaRPr lang="en-US"/>
        </a:p>
      </dgm:t>
    </dgm:pt>
    <dgm:pt modelId="{A595F508-0DAA-4FDF-98F8-0AF37237C7BD}" type="parTrans" cxnId="{2F97948D-7686-4B02-83E2-1AD9DAB356F0}">
      <dgm:prSet/>
      <dgm:spPr/>
      <dgm:t>
        <a:bodyPr/>
        <a:lstStyle/>
        <a:p>
          <a:endParaRPr lang="en-US"/>
        </a:p>
      </dgm:t>
    </dgm:pt>
    <dgm:pt modelId="{AC75817D-5E60-4AAF-B2BC-2F2C93024355}">
      <dgm:prSet phldrT="[Text]" phldr="1"/>
      <dgm:spPr/>
      <dgm:t>
        <a:bodyPr/>
        <a:lstStyle/>
        <a:p>
          <a:endParaRPr lang="en-US"/>
        </a:p>
      </dgm:t>
    </dgm:pt>
    <dgm:pt modelId="{B5AA183A-EEED-47BE-88F7-067CCE55301D}" type="sibTrans" cxnId="{8F27C9FC-FD38-4167-9AB5-0AEE7A7CD3A4}">
      <dgm:prSet/>
      <dgm:spPr/>
      <dgm:t>
        <a:bodyPr/>
        <a:lstStyle/>
        <a:p>
          <a:endParaRPr lang="en-US"/>
        </a:p>
      </dgm:t>
    </dgm:pt>
    <dgm:pt modelId="{C525610E-31E1-4FC2-8167-B335C85C2CD2}" type="parTrans" cxnId="{8F27C9FC-FD38-4167-9AB5-0AEE7A7CD3A4}">
      <dgm:prSet/>
      <dgm:spPr/>
      <dgm:t>
        <a:bodyPr/>
        <a:lstStyle/>
        <a:p>
          <a:endParaRPr lang="en-US"/>
        </a:p>
      </dgm:t>
    </dgm:pt>
    <dgm:pt modelId="{AC3D4CF1-418E-4844-B394-8BB3DA1B6BDA}">
      <dgm:prSet phldrT="[Text]" phldr="1"/>
      <dgm:spPr/>
      <dgm:t>
        <a:bodyPr/>
        <a:lstStyle/>
        <a:p>
          <a:endParaRPr lang="en-US" dirty="0"/>
        </a:p>
      </dgm:t>
    </dgm:pt>
    <dgm:pt modelId="{5F0276D5-A452-4D67-B868-156F69076391}" type="sibTrans" cxnId="{5D9B052A-C335-4D7C-8ED1-7AE11DAEA421}">
      <dgm:prSet/>
      <dgm:spPr/>
      <dgm:t>
        <a:bodyPr/>
        <a:lstStyle/>
        <a:p>
          <a:endParaRPr lang="en-US"/>
        </a:p>
      </dgm:t>
    </dgm:pt>
    <dgm:pt modelId="{D1F0FEE0-1E0A-4464-A6BD-83E7677CCE02}" type="parTrans" cxnId="{5D9B052A-C335-4D7C-8ED1-7AE11DAEA421}">
      <dgm:prSet/>
      <dgm:spPr/>
      <dgm:t>
        <a:bodyPr/>
        <a:lstStyle/>
        <a:p>
          <a:endParaRPr lang="en-US"/>
        </a:p>
      </dgm:t>
    </dgm:pt>
    <dgm:pt modelId="{18410127-CAEA-4DFF-AAFB-B0ABEFC32254}">
      <dgm:prSet phldrT="[Text]" phldr="1"/>
      <dgm:spPr/>
      <dgm:t>
        <a:bodyPr/>
        <a:lstStyle/>
        <a:p>
          <a:endParaRPr lang="en-US"/>
        </a:p>
      </dgm:t>
    </dgm:pt>
    <dgm:pt modelId="{AF77C4FF-367D-484F-B9FE-4C94684729CF}" type="sibTrans" cxnId="{DB2BAA90-21AA-4434-AFDB-FF96D4C046AD}">
      <dgm:prSet/>
      <dgm:spPr/>
      <dgm:t>
        <a:bodyPr/>
        <a:lstStyle/>
        <a:p>
          <a:endParaRPr lang="en-US"/>
        </a:p>
      </dgm:t>
    </dgm:pt>
    <dgm:pt modelId="{78F2375B-9C5B-40DA-9546-6E11E3D16B64}" type="parTrans" cxnId="{DB2BAA90-21AA-4434-AFDB-FF96D4C046AD}">
      <dgm:prSet/>
      <dgm:spPr/>
      <dgm:t>
        <a:bodyPr/>
        <a:lstStyle/>
        <a:p>
          <a:endParaRPr lang="en-US"/>
        </a:p>
      </dgm:t>
    </dgm:pt>
    <dgm:pt modelId="{0C84C789-870E-4AFA-9954-BB0915525447}">
      <dgm:prSet phldrT="[Text]" phldr="1"/>
      <dgm:spPr/>
      <dgm:t>
        <a:bodyPr/>
        <a:lstStyle/>
        <a:p>
          <a:endParaRPr lang="en-US" dirty="0"/>
        </a:p>
      </dgm:t>
    </dgm:pt>
    <dgm:pt modelId="{334A87BB-4E49-4F3D-88F5-C61FF8B071A4}" type="parTrans" cxnId="{622750B4-372F-4148-94EF-5E98EB8A627E}">
      <dgm:prSet/>
      <dgm:spPr/>
      <dgm:t>
        <a:bodyPr/>
        <a:lstStyle/>
        <a:p>
          <a:endParaRPr lang="en-US"/>
        </a:p>
      </dgm:t>
    </dgm:pt>
    <dgm:pt modelId="{957A1F5D-82C1-4856-83D6-E51587D55E89}" type="sibTrans" cxnId="{622750B4-372F-4148-94EF-5E98EB8A627E}">
      <dgm:prSet/>
      <dgm:spPr/>
      <dgm:t>
        <a:bodyPr/>
        <a:lstStyle/>
        <a:p>
          <a:endParaRPr lang="en-US"/>
        </a:p>
      </dgm:t>
    </dgm:pt>
    <dgm:pt modelId="{0CB3DB10-F1F2-42B1-BF36-C386B7B5BE5C}">
      <dgm:prSet phldrT="[Text]"/>
      <dgm:spPr/>
      <dgm:t>
        <a:bodyPr/>
        <a:lstStyle/>
        <a:p>
          <a:r>
            <a:rPr lang="en-US" dirty="0"/>
            <a:t>A clear division of labor (finance, functions) on service provision </a:t>
          </a:r>
        </a:p>
      </dgm:t>
    </dgm:pt>
    <dgm:pt modelId="{9CE48FDA-AE35-494D-9682-0CFF28D2A532}" type="parTrans" cxnId="{901FCCB1-B51C-44BE-92CA-3CE8CF780448}">
      <dgm:prSet/>
      <dgm:spPr/>
      <dgm:t>
        <a:bodyPr/>
        <a:lstStyle/>
        <a:p>
          <a:endParaRPr lang="en-US"/>
        </a:p>
      </dgm:t>
    </dgm:pt>
    <dgm:pt modelId="{5E682E74-6EA0-4F1F-8337-F292522B2A0B}" type="sibTrans" cxnId="{901FCCB1-B51C-44BE-92CA-3CE8CF780448}">
      <dgm:prSet/>
      <dgm:spPr/>
      <dgm:t>
        <a:bodyPr/>
        <a:lstStyle/>
        <a:p>
          <a:endParaRPr lang="en-US"/>
        </a:p>
      </dgm:t>
    </dgm:pt>
    <dgm:pt modelId="{23BB8318-51FE-4905-A571-4E81574FAABD}" type="pres">
      <dgm:prSet presAssocID="{A335D18E-42F4-41DF-8B67-B6CDBD7813A7}" presName="Name0" presStyleCnt="0">
        <dgm:presLayoutVars>
          <dgm:dir/>
          <dgm:animLvl val="lvl"/>
          <dgm:resizeHandles val="exact"/>
        </dgm:presLayoutVars>
      </dgm:prSet>
      <dgm:spPr/>
      <dgm:t>
        <a:bodyPr/>
        <a:lstStyle/>
        <a:p>
          <a:endParaRPr lang="en-US"/>
        </a:p>
      </dgm:t>
    </dgm:pt>
    <dgm:pt modelId="{1D61E634-A3C3-4F66-8EE3-2EAD080D7869}" type="pres">
      <dgm:prSet presAssocID="{18410127-CAEA-4DFF-AAFB-B0ABEFC32254}" presName="compositeNode" presStyleCnt="0">
        <dgm:presLayoutVars>
          <dgm:bulletEnabled val="1"/>
        </dgm:presLayoutVars>
      </dgm:prSet>
      <dgm:spPr/>
    </dgm:pt>
    <dgm:pt modelId="{AF30CE1D-FBA9-4612-B9EB-C44B6174E0F9}" type="pres">
      <dgm:prSet presAssocID="{18410127-CAEA-4DFF-AAFB-B0ABEFC32254}" presName="bgRect" presStyleLbl="node1" presStyleIdx="0" presStyleCnt="4"/>
      <dgm:spPr/>
      <dgm:t>
        <a:bodyPr/>
        <a:lstStyle/>
        <a:p>
          <a:endParaRPr lang="en-US"/>
        </a:p>
      </dgm:t>
    </dgm:pt>
    <dgm:pt modelId="{A0D4C35D-94BE-44DC-932A-1B3598FBEB28}" type="pres">
      <dgm:prSet presAssocID="{18410127-CAEA-4DFF-AAFB-B0ABEFC32254}" presName="parentNode" presStyleLbl="node1" presStyleIdx="0" presStyleCnt="4">
        <dgm:presLayoutVars>
          <dgm:chMax val="0"/>
          <dgm:bulletEnabled val="1"/>
        </dgm:presLayoutVars>
      </dgm:prSet>
      <dgm:spPr/>
      <dgm:t>
        <a:bodyPr/>
        <a:lstStyle/>
        <a:p>
          <a:endParaRPr lang="en-US"/>
        </a:p>
      </dgm:t>
    </dgm:pt>
    <dgm:pt modelId="{97215004-CE1D-41F5-8E30-233CD05607B7}" type="pres">
      <dgm:prSet presAssocID="{18410127-CAEA-4DFF-AAFB-B0ABEFC32254}" presName="childNode" presStyleLbl="node1" presStyleIdx="0" presStyleCnt="4">
        <dgm:presLayoutVars>
          <dgm:bulletEnabled val="1"/>
        </dgm:presLayoutVars>
      </dgm:prSet>
      <dgm:spPr/>
      <dgm:t>
        <a:bodyPr/>
        <a:lstStyle/>
        <a:p>
          <a:endParaRPr lang="en-US"/>
        </a:p>
      </dgm:t>
    </dgm:pt>
    <dgm:pt modelId="{906610BE-F896-4E2A-B994-48368BC42A2F}" type="pres">
      <dgm:prSet presAssocID="{AF77C4FF-367D-484F-B9FE-4C94684729CF}" presName="hSp" presStyleCnt="0"/>
      <dgm:spPr/>
    </dgm:pt>
    <dgm:pt modelId="{69FE9442-E623-4735-8C1D-5FD78CF74254}" type="pres">
      <dgm:prSet presAssocID="{AF77C4FF-367D-484F-B9FE-4C94684729CF}" presName="vProcSp" presStyleCnt="0"/>
      <dgm:spPr/>
    </dgm:pt>
    <dgm:pt modelId="{60F9A6C4-3497-4CAA-B41F-95DD75573201}" type="pres">
      <dgm:prSet presAssocID="{AF77C4FF-367D-484F-B9FE-4C94684729CF}" presName="vSp1" presStyleCnt="0"/>
      <dgm:spPr/>
    </dgm:pt>
    <dgm:pt modelId="{75EF9619-D433-4A9F-9782-0E334483FA5F}" type="pres">
      <dgm:prSet presAssocID="{AF77C4FF-367D-484F-B9FE-4C94684729CF}" presName="simulatedConn" presStyleLbl="solidFgAcc1" presStyleIdx="0" presStyleCnt="3"/>
      <dgm:spPr/>
    </dgm:pt>
    <dgm:pt modelId="{81A22966-C363-44B9-9906-4AC29F77FF42}" type="pres">
      <dgm:prSet presAssocID="{AF77C4FF-367D-484F-B9FE-4C94684729CF}" presName="vSp2" presStyleCnt="0"/>
      <dgm:spPr/>
    </dgm:pt>
    <dgm:pt modelId="{EA3FF902-15D0-413B-8BFA-8FC1C7B64B41}" type="pres">
      <dgm:prSet presAssocID="{AF77C4FF-367D-484F-B9FE-4C94684729CF}" presName="sibTrans" presStyleCnt="0"/>
      <dgm:spPr/>
    </dgm:pt>
    <dgm:pt modelId="{A62DF305-7D36-4C51-9352-A563AAC18F77}" type="pres">
      <dgm:prSet presAssocID="{AC3D4CF1-418E-4844-B394-8BB3DA1B6BDA}" presName="compositeNode" presStyleCnt="0">
        <dgm:presLayoutVars>
          <dgm:bulletEnabled val="1"/>
        </dgm:presLayoutVars>
      </dgm:prSet>
      <dgm:spPr/>
    </dgm:pt>
    <dgm:pt modelId="{D24CAF4C-FB08-45CA-A3DA-43212A98F4E8}" type="pres">
      <dgm:prSet presAssocID="{AC3D4CF1-418E-4844-B394-8BB3DA1B6BDA}" presName="bgRect" presStyleLbl="node1" presStyleIdx="1" presStyleCnt="4"/>
      <dgm:spPr/>
      <dgm:t>
        <a:bodyPr/>
        <a:lstStyle/>
        <a:p>
          <a:endParaRPr lang="en-US"/>
        </a:p>
      </dgm:t>
    </dgm:pt>
    <dgm:pt modelId="{2EA52A99-7C54-4091-9CD5-930A9AA5D27F}" type="pres">
      <dgm:prSet presAssocID="{AC3D4CF1-418E-4844-B394-8BB3DA1B6BDA}" presName="parentNode" presStyleLbl="node1" presStyleIdx="1" presStyleCnt="4">
        <dgm:presLayoutVars>
          <dgm:chMax val="0"/>
          <dgm:bulletEnabled val="1"/>
        </dgm:presLayoutVars>
      </dgm:prSet>
      <dgm:spPr/>
      <dgm:t>
        <a:bodyPr/>
        <a:lstStyle/>
        <a:p>
          <a:endParaRPr lang="en-US"/>
        </a:p>
      </dgm:t>
    </dgm:pt>
    <dgm:pt modelId="{D2C0E394-623A-4A50-9528-80D0934C20F3}" type="pres">
      <dgm:prSet presAssocID="{AC3D4CF1-418E-4844-B394-8BB3DA1B6BDA}" presName="childNode" presStyleLbl="node1" presStyleIdx="1" presStyleCnt="4">
        <dgm:presLayoutVars>
          <dgm:bulletEnabled val="1"/>
        </dgm:presLayoutVars>
      </dgm:prSet>
      <dgm:spPr/>
      <dgm:t>
        <a:bodyPr/>
        <a:lstStyle/>
        <a:p>
          <a:endParaRPr lang="en-US"/>
        </a:p>
      </dgm:t>
    </dgm:pt>
    <dgm:pt modelId="{9604A369-14A2-447B-BF00-CE4CB3092D23}" type="pres">
      <dgm:prSet presAssocID="{5F0276D5-A452-4D67-B868-156F69076391}" presName="hSp" presStyleCnt="0"/>
      <dgm:spPr/>
    </dgm:pt>
    <dgm:pt modelId="{FB62D739-4A6D-4D7E-8891-3013C9AAB592}" type="pres">
      <dgm:prSet presAssocID="{5F0276D5-A452-4D67-B868-156F69076391}" presName="vProcSp" presStyleCnt="0"/>
      <dgm:spPr/>
    </dgm:pt>
    <dgm:pt modelId="{7FEC8EE1-C06F-4560-A00B-7A14A0A08E3A}" type="pres">
      <dgm:prSet presAssocID="{5F0276D5-A452-4D67-B868-156F69076391}" presName="vSp1" presStyleCnt="0"/>
      <dgm:spPr/>
    </dgm:pt>
    <dgm:pt modelId="{3F83D44D-052E-47E8-AB49-0FB247402BCB}" type="pres">
      <dgm:prSet presAssocID="{5F0276D5-A452-4D67-B868-156F69076391}" presName="simulatedConn" presStyleLbl="solidFgAcc1" presStyleIdx="1" presStyleCnt="3"/>
      <dgm:spPr/>
    </dgm:pt>
    <dgm:pt modelId="{9D3F29F4-E316-4C0B-B849-FAF0A05EAC4E}" type="pres">
      <dgm:prSet presAssocID="{5F0276D5-A452-4D67-B868-156F69076391}" presName="vSp2" presStyleCnt="0"/>
      <dgm:spPr/>
    </dgm:pt>
    <dgm:pt modelId="{15E2F253-8368-427F-90F0-251871344BF1}" type="pres">
      <dgm:prSet presAssocID="{5F0276D5-A452-4D67-B868-156F69076391}" presName="sibTrans" presStyleCnt="0"/>
      <dgm:spPr/>
    </dgm:pt>
    <dgm:pt modelId="{843A1B96-CFDB-4DE5-84FB-C4AA8D34A368}" type="pres">
      <dgm:prSet presAssocID="{0C84C789-870E-4AFA-9954-BB0915525447}" presName="compositeNode" presStyleCnt="0">
        <dgm:presLayoutVars>
          <dgm:bulletEnabled val="1"/>
        </dgm:presLayoutVars>
      </dgm:prSet>
      <dgm:spPr/>
    </dgm:pt>
    <dgm:pt modelId="{47CE029C-79DF-4F42-A19E-7878EB656881}" type="pres">
      <dgm:prSet presAssocID="{0C84C789-870E-4AFA-9954-BB0915525447}" presName="bgRect" presStyleLbl="node1" presStyleIdx="2" presStyleCnt="4"/>
      <dgm:spPr/>
      <dgm:t>
        <a:bodyPr/>
        <a:lstStyle/>
        <a:p>
          <a:endParaRPr lang="en-US"/>
        </a:p>
      </dgm:t>
    </dgm:pt>
    <dgm:pt modelId="{8F2D1AA0-166C-4928-B9C5-88B93B2EB82E}" type="pres">
      <dgm:prSet presAssocID="{0C84C789-870E-4AFA-9954-BB0915525447}" presName="parentNode" presStyleLbl="node1" presStyleIdx="2" presStyleCnt="4">
        <dgm:presLayoutVars>
          <dgm:chMax val="0"/>
          <dgm:bulletEnabled val="1"/>
        </dgm:presLayoutVars>
      </dgm:prSet>
      <dgm:spPr/>
      <dgm:t>
        <a:bodyPr/>
        <a:lstStyle/>
        <a:p>
          <a:endParaRPr lang="en-US"/>
        </a:p>
      </dgm:t>
    </dgm:pt>
    <dgm:pt modelId="{562C9CB5-FC80-4F87-9E60-07E72DE05CC8}" type="pres">
      <dgm:prSet presAssocID="{0C84C789-870E-4AFA-9954-BB0915525447}" presName="childNode" presStyleLbl="node1" presStyleIdx="2" presStyleCnt="4">
        <dgm:presLayoutVars>
          <dgm:bulletEnabled val="1"/>
        </dgm:presLayoutVars>
      </dgm:prSet>
      <dgm:spPr/>
      <dgm:t>
        <a:bodyPr/>
        <a:lstStyle/>
        <a:p>
          <a:endParaRPr lang="en-US"/>
        </a:p>
      </dgm:t>
    </dgm:pt>
    <dgm:pt modelId="{1CACE6A9-E484-48F8-B6DD-FF6392717100}" type="pres">
      <dgm:prSet presAssocID="{957A1F5D-82C1-4856-83D6-E51587D55E89}" presName="hSp" presStyleCnt="0"/>
      <dgm:spPr/>
    </dgm:pt>
    <dgm:pt modelId="{A9F81111-DED4-4C36-8406-7A3D8EF6CEC8}" type="pres">
      <dgm:prSet presAssocID="{957A1F5D-82C1-4856-83D6-E51587D55E89}" presName="vProcSp" presStyleCnt="0"/>
      <dgm:spPr/>
    </dgm:pt>
    <dgm:pt modelId="{BFAF4E90-ACA4-4C67-88B6-93A098F6AE20}" type="pres">
      <dgm:prSet presAssocID="{957A1F5D-82C1-4856-83D6-E51587D55E89}" presName="vSp1" presStyleCnt="0"/>
      <dgm:spPr/>
    </dgm:pt>
    <dgm:pt modelId="{04AC68C1-DB3E-47F1-A4B6-7DA5132D305A}" type="pres">
      <dgm:prSet presAssocID="{957A1F5D-82C1-4856-83D6-E51587D55E89}" presName="simulatedConn" presStyleLbl="solidFgAcc1" presStyleIdx="2" presStyleCnt="3"/>
      <dgm:spPr/>
    </dgm:pt>
    <dgm:pt modelId="{8FD5B8EF-D518-44B5-B779-5185CA3F1F6E}" type="pres">
      <dgm:prSet presAssocID="{957A1F5D-82C1-4856-83D6-E51587D55E89}" presName="vSp2" presStyleCnt="0"/>
      <dgm:spPr/>
    </dgm:pt>
    <dgm:pt modelId="{78D43145-832D-4C6C-89BE-E3D534D75225}" type="pres">
      <dgm:prSet presAssocID="{957A1F5D-82C1-4856-83D6-E51587D55E89}" presName="sibTrans" presStyleCnt="0"/>
      <dgm:spPr/>
    </dgm:pt>
    <dgm:pt modelId="{CF6A69F1-3B6E-4E8F-8095-4F5A976EF90C}" type="pres">
      <dgm:prSet presAssocID="{AC75817D-5E60-4AAF-B2BC-2F2C93024355}" presName="compositeNode" presStyleCnt="0">
        <dgm:presLayoutVars>
          <dgm:bulletEnabled val="1"/>
        </dgm:presLayoutVars>
      </dgm:prSet>
      <dgm:spPr/>
    </dgm:pt>
    <dgm:pt modelId="{FEAD24A5-E6E1-4630-9D87-A63010409E8F}" type="pres">
      <dgm:prSet presAssocID="{AC75817D-5E60-4AAF-B2BC-2F2C93024355}" presName="bgRect" presStyleLbl="node1" presStyleIdx="3" presStyleCnt="4"/>
      <dgm:spPr/>
      <dgm:t>
        <a:bodyPr/>
        <a:lstStyle/>
        <a:p>
          <a:endParaRPr lang="en-US"/>
        </a:p>
      </dgm:t>
    </dgm:pt>
    <dgm:pt modelId="{CD621EF3-49A7-4164-A5A6-8497E13C1C7E}" type="pres">
      <dgm:prSet presAssocID="{AC75817D-5E60-4AAF-B2BC-2F2C93024355}" presName="parentNode" presStyleLbl="node1" presStyleIdx="3" presStyleCnt="4">
        <dgm:presLayoutVars>
          <dgm:chMax val="0"/>
          <dgm:bulletEnabled val="1"/>
        </dgm:presLayoutVars>
      </dgm:prSet>
      <dgm:spPr/>
      <dgm:t>
        <a:bodyPr/>
        <a:lstStyle/>
        <a:p>
          <a:endParaRPr lang="en-US"/>
        </a:p>
      </dgm:t>
    </dgm:pt>
    <dgm:pt modelId="{A591BE05-B8E8-4DAC-9A1F-B84C2660339F}" type="pres">
      <dgm:prSet presAssocID="{AC75817D-5E60-4AAF-B2BC-2F2C93024355}" presName="childNode" presStyleLbl="node1" presStyleIdx="3" presStyleCnt="4">
        <dgm:presLayoutVars>
          <dgm:bulletEnabled val="1"/>
        </dgm:presLayoutVars>
      </dgm:prSet>
      <dgm:spPr/>
      <dgm:t>
        <a:bodyPr/>
        <a:lstStyle/>
        <a:p>
          <a:endParaRPr lang="en-US"/>
        </a:p>
      </dgm:t>
    </dgm:pt>
  </dgm:ptLst>
  <dgm:cxnLst>
    <dgm:cxn modelId="{CED8B4B9-990D-42AA-9FC1-9199ECB53B6B}" type="presOf" srcId="{0CB3DB10-F1F2-42B1-BF36-C386B7B5BE5C}" destId="{562C9CB5-FC80-4F87-9E60-07E72DE05CC8}" srcOrd="0" destOrd="0" presId="urn:microsoft.com/office/officeart/2005/8/layout/hProcess7"/>
    <dgm:cxn modelId="{82FC4185-8CB5-4DC5-9A59-5AA7CC529923}" type="presOf" srcId="{18410127-CAEA-4DFF-AAFB-B0ABEFC32254}" destId="{AF30CE1D-FBA9-4612-B9EB-C44B6174E0F9}" srcOrd="0" destOrd="0" presId="urn:microsoft.com/office/officeart/2005/8/layout/hProcess7"/>
    <dgm:cxn modelId="{C4E4D7DE-CE5D-4B24-8C3F-A605860D0D54}" srcId="{18410127-CAEA-4DFF-AAFB-B0ABEFC32254}" destId="{86CEFE24-BF26-4B31-A2B8-363330097649}" srcOrd="0" destOrd="0" parTransId="{FF671DC2-6138-43B2-BB7C-9A50485261D0}" sibTransId="{BE3E69D5-C7DC-4F48-83D9-25D7828814E3}"/>
    <dgm:cxn modelId="{B5EBBF2E-3342-49FE-AEC2-DF2625970AB7}" type="presOf" srcId="{AC3D4CF1-418E-4844-B394-8BB3DA1B6BDA}" destId="{2EA52A99-7C54-4091-9CD5-930A9AA5D27F}" srcOrd="1" destOrd="0" presId="urn:microsoft.com/office/officeart/2005/8/layout/hProcess7"/>
    <dgm:cxn modelId="{5D9B052A-C335-4D7C-8ED1-7AE11DAEA421}" srcId="{A335D18E-42F4-41DF-8B67-B6CDBD7813A7}" destId="{AC3D4CF1-418E-4844-B394-8BB3DA1B6BDA}" srcOrd="1" destOrd="0" parTransId="{D1F0FEE0-1E0A-4464-A6BD-83E7677CCE02}" sibTransId="{5F0276D5-A452-4D67-B868-156F69076391}"/>
    <dgm:cxn modelId="{6099A98A-5ACA-442E-99D5-932E70E9292B}" type="presOf" srcId="{86CEFE24-BF26-4B31-A2B8-363330097649}" destId="{97215004-CE1D-41F5-8E30-233CD05607B7}" srcOrd="0" destOrd="0" presId="urn:microsoft.com/office/officeart/2005/8/layout/hProcess7"/>
    <dgm:cxn modelId="{2F97948D-7686-4B02-83E2-1AD9DAB356F0}" srcId="{AC3D4CF1-418E-4844-B394-8BB3DA1B6BDA}" destId="{97CF62FF-923B-4B7A-98B6-28852FDD51F9}" srcOrd="0" destOrd="0" parTransId="{A595F508-0DAA-4FDF-98F8-0AF37237C7BD}" sibTransId="{2AAF2F52-49F3-4911-8FE5-1E47C86BB99B}"/>
    <dgm:cxn modelId="{39781007-D2A8-495A-9C2E-4CB14C7FAF8C}" type="presOf" srcId="{AC75817D-5E60-4AAF-B2BC-2F2C93024355}" destId="{FEAD24A5-E6E1-4630-9D87-A63010409E8F}" srcOrd="0" destOrd="0" presId="urn:microsoft.com/office/officeart/2005/8/layout/hProcess7"/>
    <dgm:cxn modelId="{553B5B66-0E71-42E8-8C1C-DCE48873F795}" type="presOf" srcId="{97CF62FF-923B-4B7A-98B6-28852FDD51F9}" destId="{D2C0E394-623A-4A50-9528-80D0934C20F3}" srcOrd="0" destOrd="0" presId="urn:microsoft.com/office/officeart/2005/8/layout/hProcess7"/>
    <dgm:cxn modelId="{2ED16541-8346-42A1-A43F-92C526BEC8B5}" type="presOf" srcId="{AC3D4CF1-418E-4844-B394-8BB3DA1B6BDA}" destId="{D24CAF4C-FB08-45CA-A3DA-43212A98F4E8}" srcOrd="0" destOrd="0" presId="urn:microsoft.com/office/officeart/2005/8/layout/hProcess7"/>
    <dgm:cxn modelId="{081B8BBD-4055-43E1-B2F5-DBE47157D51A}" type="presOf" srcId="{0C84C789-870E-4AFA-9954-BB0915525447}" destId="{8F2D1AA0-166C-4928-B9C5-88B93B2EB82E}" srcOrd="1" destOrd="0" presId="urn:microsoft.com/office/officeart/2005/8/layout/hProcess7"/>
    <dgm:cxn modelId="{F5E5EF46-D85A-4DC4-A19E-A06DA0BD624B}" type="presOf" srcId="{0C84C789-870E-4AFA-9954-BB0915525447}" destId="{47CE029C-79DF-4F42-A19E-7878EB656881}" srcOrd="0" destOrd="0" presId="urn:microsoft.com/office/officeart/2005/8/layout/hProcess7"/>
    <dgm:cxn modelId="{14BD923B-5BD1-4894-AD47-F89A7983AB4E}" type="presOf" srcId="{8BDCEBCC-188D-452E-A7A3-7BC80FD32945}" destId="{A591BE05-B8E8-4DAC-9A1F-B84C2660339F}" srcOrd="0" destOrd="0" presId="urn:microsoft.com/office/officeart/2005/8/layout/hProcess7"/>
    <dgm:cxn modelId="{622750B4-372F-4148-94EF-5E98EB8A627E}" srcId="{A335D18E-42F4-41DF-8B67-B6CDBD7813A7}" destId="{0C84C789-870E-4AFA-9954-BB0915525447}" srcOrd="2" destOrd="0" parTransId="{334A87BB-4E49-4F3D-88F5-C61FF8B071A4}" sibTransId="{957A1F5D-82C1-4856-83D6-E51587D55E89}"/>
    <dgm:cxn modelId="{DB2BAA90-21AA-4434-AFDB-FF96D4C046AD}" srcId="{A335D18E-42F4-41DF-8B67-B6CDBD7813A7}" destId="{18410127-CAEA-4DFF-AAFB-B0ABEFC32254}" srcOrd="0" destOrd="0" parTransId="{78F2375B-9C5B-40DA-9546-6E11E3D16B64}" sibTransId="{AF77C4FF-367D-484F-B9FE-4C94684729CF}"/>
    <dgm:cxn modelId="{8F27C9FC-FD38-4167-9AB5-0AEE7A7CD3A4}" srcId="{A335D18E-42F4-41DF-8B67-B6CDBD7813A7}" destId="{AC75817D-5E60-4AAF-B2BC-2F2C93024355}" srcOrd="3" destOrd="0" parTransId="{C525610E-31E1-4FC2-8167-B335C85C2CD2}" sibTransId="{B5AA183A-EEED-47BE-88F7-067CCE55301D}"/>
    <dgm:cxn modelId="{E4A6B30C-5A00-4387-A09A-39133906D9C3}" type="presOf" srcId="{AC75817D-5E60-4AAF-B2BC-2F2C93024355}" destId="{CD621EF3-49A7-4164-A5A6-8497E13C1C7E}" srcOrd="1" destOrd="0" presId="urn:microsoft.com/office/officeart/2005/8/layout/hProcess7"/>
    <dgm:cxn modelId="{1D26648E-C8DA-4BBE-96AB-B3D1782F5FE5}" type="presOf" srcId="{A335D18E-42F4-41DF-8B67-B6CDBD7813A7}" destId="{23BB8318-51FE-4905-A571-4E81574FAABD}" srcOrd="0" destOrd="0" presId="urn:microsoft.com/office/officeart/2005/8/layout/hProcess7"/>
    <dgm:cxn modelId="{0A4A929B-F1E5-4D31-8C82-E35EC3EFD962}" srcId="{AC75817D-5E60-4AAF-B2BC-2F2C93024355}" destId="{8BDCEBCC-188D-452E-A7A3-7BC80FD32945}" srcOrd="0" destOrd="0" parTransId="{D5438ED3-B5D4-4A47-82CD-75CBFB26BBF2}" sibTransId="{716B2C11-FE7E-439A-89E0-0882D2EBD35A}"/>
    <dgm:cxn modelId="{5A42D958-801E-45D9-9BC6-FFAD5AF664C7}" type="presOf" srcId="{18410127-CAEA-4DFF-AAFB-B0ABEFC32254}" destId="{A0D4C35D-94BE-44DC-932A-1B3598FBEB28}" srcOrd="1" destOrd="0" presId="urn:microsoft.com/office/officeart/2005/8/layout/hProcess7"/>
    <dgm:cxn modelId="{901FCCB1-B51C-44BE-92CA-3CE8CF780448}" srcId="{0C84C789-870E-4AFA-9954-BB0915525447}" destId="{0CB3DB10-F1F2-42B1-BF36-C386B7B5BE5C}" srcOrd="0" destOrd="0" parTransId="{9CE48FDA-AE35-494D-9682-0CFF28D2A532}" sibTransId="{5E682E74-6EA0-4F1F-8337-F292522B2A0B}"/>
    <dgm:cxn modelId="{CB0ECC1E-27D8-4D76-9983-8CB0450FCA3F}" type="presParOf" srcId="{23BB8318-51FE-4905-A571-4E81574FAABD}" destId="{1D61E634-A3C3-4F66-8EE3-2EAD080D7869}" srcOrd="0" destOrd="0" presId="urn:microsoft.com/office/officeart/2005/8/layout/hProcess7"/>
    <dgm:cxn modelId="{5ADF9711-D4E1-4795-9BE9-47884E707EC4}" type="presParOf" srcId="{1D61E634-A3C3-4F66-8EE3-2EAD080D7869}" destId="{AF30CE1D-FBA9-4612-B9EB-C44B6174E0F9}" srcOrd="0" destOrd="0" presId="urn:microsoft.com/office/officeart/2005/8/layout/hProcess7"/>
    <dgm:cxn modelId="{68D39C64-D983-4695-8253-EF152CC5FEEB}" type="presParOf" srcId="{1D61E634-A3C3-4F66-8EE3-2EAD080D7869}" destId="{A0D4C35D-94BE-44DC-932A-1B3598FBEB28}" srcOrd="1" destOrd="0" presId="urn:microsoft.com/office/officeart/2005/8/layout/hProcess7"/>
    <dgm:cxn modelId="{B18CA6E1-96DB-4657-8052-ADEBF90EEDD9}" type="presParOf" srcId="{1D61E634-A3C3-4F66-8EE3-2EAD080D7869}" destId="{97215004-CE1D-41F5-8E30-233CD05607B7}" srcOrd="2" destOrd="0" presId="urn:microsoft.com/office/officeart/2005/8/layout/hProcess7"/>
    <dgm:cxn modelId="{CAF1A926-F5BA-4615-903D-648F8CBEE475}" type="presParOf" srcId="{23BB8318-51FE-4905-A571-4E81574FAABD}" destId="{906610BE-F896-4E2A-B994-48368BC42A2F}" srcOrd="1" destOrd="0" presId="urn:microsoft.com/office/officeart/2005/8/layout/hProcess7"/>
    <dgm:cxn modelId="{B13068EA-2AED-48B1-8D4A-F50CBF658C27}" type="presParOf" srcId="{23BB8318-51FE-4905-A571-4E81574FAABD}" destId="{69FE9442-E623-4735-8C1D-5FD78CF74254}" srcOrd="2" destOrd="0" presId="urn:microsoft.com/office/officeart/2005/8/layout/hProcess7"/>
    <dgm:cxn modelId="{89A72726-9FC8-4161-9904-A191588D9CD2}" type="presParOf" srcId="{69FE9442-E623-4735-8C1D-5FD78CF74254}" destId="{60F9A6C4-3497-4CAA-B41F-95DD75573201}" srcOrd="0" destOrd="0" presId="urn:microsoft.com/office/officeart/2005/8/layout/hProcess7"/>
    <dgm:cxn modelId="{40FD5AEA-2754-45F6-A96C-2FD136ABDF5C}" type="presParOf" srcId="{69FE9442-E623-4735-8C1D-5FD78CF74254}" destId="{75EF9619-D433-4A9F-9782-0E334483FA5F}" srcOrd="1" destOrd="0" presId="urn:microsoft.com/office/officeart/2005/8/layout/hProcess7"/>
    <dgm:cxn modelId="{95BACEEF-C4A7-4BD3-B330-DA502C8BF61D}" type="presParOf" srcId="{69FE9442-E623-4735-8C1D-5FD78CF74254}" destId="{81A22966-C363-44B9-9906-4AC29F77FF42}" srcOrd="2" destOrd="0" presId="urn:microsoft.com/office/officeart/2005/8/layout/hProcess7"/>
    <dgm:cxn modelId="{B52C5E89-69FE-40EE-B4BC-DC00536B87E7}" type="presParOf" srcId="{23BB8318-51FE-4905-A571-4E81574FAABD}" destId="{EA3FF902-15D0-413B-8BFA-8FC1C7B64B41}" srcOrd="3" destOrd="0" presId="urn:microsoft.com/office/officeart/2005/8/layout/hProcess7"/>
    <dgm:cxn modelId="{7E095603-CBFA-40C6-B634-E31841280916}" type="presParOf" srcId="{23BB8318-51FE-4905-A571-4E81574FAABD}" destId="{A62DF305-7D36-4C51-9352-A563AAC18F77}" srcOrd="4" destOrd="0" presId="urn:microsoft.com/office/officeart/2005/8/layout/hProcess7"/>
    <dgm:cxn modelId="{1650626B-F64D-496A-8D75-0F22A6BF19F2}" type="presParOf" srcId="{A62DF305-7D36-4C51-9352-A563AAC18F77}" destId="{D24CAF4C-FB08-45CA-A3DA-43212A98F4E8}" srcOrd="0" destOrd="0" presId="urn:microsoft.com/office/officeart/2005/8/layout/hProcess7"/>
    <dgm:cxn modelId="{1EA89548-ADA0-46DE-BE7E-2C9EB3563922}" type="presParOf" srcId="{A62DF305-7D36-4C51-9352-A563AAC18F77}" destId="{2EA52A99-7C54-4091-9CD5-930A9AA5D27F}" srcOrd="1" destOrd="0" presId="urn:microsoft.com/office/officeart/2005/8/layout/hProcess7"/>
    <dgm:cxn modelId="{D4CECBD3-EB6C-49F2-AE1C-D286674CF4D3}" type="presParOf" srcId="{A62DF305-7D36-4C51-9352-A563AAC18F77}" destId="{D2C0E394-623A-4A50-9528-80D0934C20F3}" srcOrd="2" destOrd="0" presId="urn:microsoft.com/office/officeart/2005/8/layout/hProcess7"/>
    <dgm:cxn modelId="{FF401234-1A62-46CC-9863-FF2269A53CA4}" type="presParOf" srcId="{23BB8318-51FE-4905-A571-4E81574FAABD}" destId="{9604A369-14A2-447B-BF00-CE4CB3092D23}" srcOrd="5" destOrd="0" presId="urn:microsoft.com/office/officeart/2005/8/layout/hProcess7"/>
    <dgm:cxn modelId="{AE422403-028B-4CC7-BBA7-8250004223B1}" type="presParOf" srcId="{23BB8318-51FE-4905-A571-4E81574FAABD}" destId="{FB62D739-4A6D-4D7E-8891-3013C9AAB592}" srcOrd="6" destOrd="0" presId="urn:microsoft.com/office/officeart/2005/8/layout/hProcess7"/>
    <dgm:cxn modelId="{91720834-B417-4943-94FE-5D463E52F701}" type="presParOf" srcId="{FB62D739-4A6D-4D7E-8891-3013C9AAB592}" destId="{7FEC8EE1-C06F-4560-A00B-7A14A0A08E3A}" srcOrd="0" destOrd="0" presId="urn:microsoft.com/office/officeart/2005/8/layout/hProcess7"/>
    <dgm:cxn modelId="{3F2B825D-3AB3-493D-8EDE-8E3007554800}" type="presParOf" srcId="{FB62D739-4A6D-4D7E-8891-3013C9AAB592}" destId="{3F83D44D-052E-47E8-AB49-0FB247402BCB}" srcOrd="1" destOrd="0" presId="urn:microsoft.com/office/officeart/2005/8/layout/hProcess7"/>
    <dgm:cxn modelId="{4C48141C-9572-4CF7-9BA3-D97AA67D2206}" type="presParOf" srcId="{FB62D739-4A6D-4D7E-8891-3013C9AAB592}" destId="{9D3F29F4-E316-4C0B-B849-FAF0A05EAC4E}" srcOrd="2" destOrd="0" presId="urn:microsoft.com/office/officeart/2005/8/layout/hProcess7"/>
    <dgm:cxn modelId="{75E06073-6005-4DF9-9FC6-5EF07EFDEACA}" type="presParOf" srcId="{23BB8318-51FE-4905-A571-4E81574FAABD}" destId="{15E2F253-8368-427F-90F0-251871344BF1}" srcOrd="7" destOrd="0" presId="urn:microsoft.com/office/officeart/2005/8/layout/hProcess7"/>
    <dgm:cxn modelId="{73C40F44-D4F4-47BC-937F-5CAED5BE5EAB}" type="presParOf" srcId="{23BB8318-51FE-4905-A571-4E81574FAABD}" destId="{843A1B96-CFDB-4DE5-84FB-C4AA8D34A368}" srcOrd="8" destOrd="0" presId="urn:microsoft.com/office/officeart/2005/8/layout/hProcess7"/>
    <dgm:cxn modelId="{3D993A9A-3CCD-4A2F-90A0-A2D4207CC2CF}" type="presParOf" srcId="{843A1B96-CFDB-4DE5-84FB-C4AA8D34A368}" destId="{47CE029C-79DF-4F42-A19E-7878EB656881}" srcOrd="0" destOrd="0" presId="urn:microsoft.com/office/officeart/2005/8/layout/hProcess7"/>
    <dgm:cxn modelId="{8F5590D1-41EE-48AA-B171-8D4B7452DC7D}" type="presParOf" srcId="{843A1B96-CFDB-4DE5-84FB-C4AA8D34A368}" destId="{8F2D1AA0-166C-4928-B9C5-88B93B2EB82E}" srcOrd="1" destOrd="0" presId="urn:microsoft.com/office/officeart/2005/8/layout/hProcess7"/>
    <dgm:cxn modelId="{3D231999-A9EB-421C-BBD3-9A807A9B05E3}" type="presParOf" srcId="{843A1B96-CFDB-4DE5-84FB-C4AA8D34A368}" destId="{562C9CB5-FC80-4F87-9E60-07E72DE05CC8}" srcOrd="2" destOrd="0" presId="urn:microsoft.com/office/officeart/2005/8/layout/hProcess7"/>
    <dgm:cxn modelId="{5A8B90BD-9113-48AF-9CA1-6E07E478DA7B}" type="presParOf" srcId="{23BB8318-51FE-4905-A571-4E81574FAABD}" destId="{1CACE6A9-E484-48F8-B6DD-FF6392717100}" srcOrd="9" destOrd="0" presId="urn:microsoft.com/office/officeart/2005/8/layout/hProcess7"/>
    <dgm:cxn modelId="{53815B30-B614-4683-AFD6-36913D56DA68}" type="presParOf" srcId="{23BB8318-51FE-4905-A571-4E81574FAABD}" destId="{A9F81111-DED4-4C36-8406-7A3D8EF6CEC8}" srcOrd="10" destOrd="0" presId="urn:microsoft.com/office/officeart/2005/8/layout/hProcess7"/>
    <dgm:cxn modelId="{503052B8-4213-4B60-AA33-5CD9E03D9062}" type="presParOf" srcId="{A9F81111-DED4-4C36-8406-7A3D8EF6CEC8}" destId="{BFAF4E90-ACA4-4C67-88B6-93A098F6AE20}" srcOrd="0" destOrd="0" presId="urn:microsoft.com/office/officeart/2005/8/layout/hProcess7"/>
    <dgm:cxn modelId="{4A3C8A62-FD42-42CB-B780-1E6B1B07D1DA}" type="presParOf" srcId="{A9F81111-DED4-4C36-8406-7A3D8EF6CEC8}" destId="{04AC68C1-DB3E-47F1-A4B6-7DA5132D305A}" srcOrd="1" destOrd="0" presId="urn:microsoft.com/office/officeart/2005/8/layout/hProcess7"/>
    <dgm:cxn modelId="{6CDBD716-F471-4CC4-8564-F26652B01890}" type="presParOf" srcId="{A9F81111-DED4-4C36-8406-7A3D8EF6CEC8}" destId="{8FD5B8EF-D518-44B5-B779-5185CA3F1F6E}" srcOrd="2" destOrd="0" presId="urn:microsoft.com/office/officeart/2005/8/layout/hProcess7"/>
    <dgm:cxn modelId="{E5CC309D-C0AA-4434-B0CD-33D9BD9788DB}" type="presParOf" srcId="{23BB8318-51FE-4905-A571-4E81574FAABD}" destId="{78D43145-832D-4C6C-89BE-E3D534D75225}" srcOrd="11" destOrd="0" presId="urn:microsoft.com/office/officeart/2005/8/layout/hProcess7"/>
    <dgm:cxn modelId="{2BE3B5D2-373B-48DA-B2DB-31CF7FA3B3F9}" type="presParOf" srcId="{23BB8318-51FE-4905-A571-4E81574FAABD}" destId="{CF6A69F1-3B6E-4E8F-8095-4F5A976EF90C}" srcOrd="12" destOrd="0" presId="urn:microsoft.com/office/officeart/2005/8/layout/hProcess7"/>
    <dgm:cxn modelId="{68EBC484-6D34-4920-B1A2-755A99DB611D}" type="presParOf" srcId="{CF6A69F1-3B6E-4E8F-8095-4F5A976EF90C}" destId="{FEAD24A5-E6E1-4630-9D87-A63010409E8F}" srcOrd="0" destOrd="0" presId="urn:microsoft.com/office/officeart/2005/8/layout/hProcess7"/>
    <dgm:cxn modelId="{88C8329E-E69B-4D4C-AA95-B4BA1C70202B}" type="presParOf" srcId="{CF6A69F1-3B6E-4E8F-8095-4F5A976EF90C}" destId="{CD621EF3-49A7-4164-A5A6-8497E13C1C7E}" srcOrd="1" destOrd="0" presId="urn:microsoft.com/office/officeart/2005/8/layout/hProcess7"/>
    <dgm:cxn modelId="{27CCE102-1F6B-4712-AEBE-5FC9C4A694DE}" type="presParOf" srcId="{CF6A69F1-3B6E-4E8F-8095-4F5A976EF90C}" destId="{A591BE05-B8E8-4DAC-9A1F-B84C2660339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6A57F-8460-440E-98D4-66FDAEADF839}">
      <dsp:nvSpPr>
        <dsp:cNvPr id="0" name=""/>
        <dsp:cNvSpPr/>
      </dsp:nvSpPr>
      <dsp:spPr>
        <a:xfrm>
          <a:off x="675" y="0"/>
          <a:ext cx="6216075" cy="48108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buNone/>
          </a:pPr>
          <a:r>
            <a:rPr lang="en-US" sz="1600" kern="1200" dirty="0"/>
            <a:t>High </a:t>
          </a:r>
          <a:r>
            <a:rPr lang="en-US" sz="1600" kern="1200" dirty="0">
              <a:highlight>
                <a:srgbClr val="C0C0C0"/>
              </a:highlight>
            </a:rPr>
            <a:t>public spending </a:t>
          </a:r>
          <a:r>
            <a:rPr lang="en-US" sz="1600" kern="1200" dirty="0"/>
            <a:t>as a share of GDP; high social protection</a:t>
          </a:r>
        </a:p>
      </dsp:txBody>
      <dsp:txXfrm>
        <a:off x="675" y="0"/>
        <a:ext cx="6095804" cy="481084"/>
      </dsp:txXfrm>
    </dsp:sp>
    <dsp:sp modelId="{F1832A72-19A6-4937-920B-2007B4D61AEB}">
      <dsp:nvSpPr>
        <dsp:cNvPr id="0" name=""/>
        <dsp:cNvSpPr/>
      </dsp:nvSpPr>
      <dsp:spPr>
        <a:xfrm>
          <a:off x="5401153" y="0"/>
          <a:ext cx="4077986" cy="48108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a:t>Identify what is child specific</a:t>
          </a:r>
        </a:p>
      </dsp:txBody>
      <dsp:txXfrm>
        <a:off x="5641695" y="0"/>
        <a:ext cx="3596902" cy="481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6A57F-8460-440E-98D4-66FDAEADF839}">
      <dsp:nvSpPr>
        <dsp:cNvPr id="0" name=""/>
        <dsp:cNvSpPr/>
      </dsp:nvSpPr>
      <dsp:spPr>
        <a:xfrm>
          <a:off x="1821" y="0"/>
          <a:ext cx="6273030" cy="48108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ts val="0"/>
            </a:spcAft>
            <a:buNone/>
          </a:pPr>
          <a:r>
            <a:rPr lang="en-US" sz="1600" kern="1200" dirty="0"/>
            <a:t>Limited - but potential and increasing – </a:t>
          </a:r>
        </a:p>
        <a:p>
          <a:pPr lvl="0" algn="l" defTabSz="711200">
            <a:lnSpc>
              <a:spcPct val="90000"/>
            </a:lnSpc>
            <a:spcBef>
              <a:spcPct val="0"/>
            </a:spcBef>
            <a:spcAft>
              <a:spcPts val="0"/>
            </a:spcAft>
            <a:buNone/>
          </a:pPr>
          <a:r>
            <a:rPr lang="en-US" sz="1600" kern="1200" dirty="0">
              <a:highlight>
                <a:srgbClr val="C0C0C0"/>
              </a:highlight>
            </a:rPr>
            <a:t>private sector’s engagement </a:t>
          </a:r>
        </a:p>
      </dsp:txBody>
      <dsp:txXfrm>
        <a:off x="1821" y="0"/>
        <a:ext cx="6152759" cy="481084"/>
      </dsp:txXfrm>
    </dsp:sp>
    <dsp:sp modelId="{F1832A72-19A6-4937-920B-2007B4D61AEB}">
      <dsp:nvSpPr>
        <dsp:cNvPr id="0" name=""/>
        <dsp:cNvSpPr/>
      </dsp:nvSpPr>
      <dsp:spPr>
        <a:xfrm>
          <a:off x="5474067" y="0"/>
          <a:ext cx="4003925" cy="48108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l" defTabSz="844550">
            <a:lnSpc>
              <a:spcPct val="90000"/>
            </a:lnSpc>
            <a:spcBef>
              <a:spcPct val="0"/>
            </a:spcBef>
            <a:spcAft>
              <a:spcPct val="35000"/>
            </a:spcAft>
          </a:pPr>
          <a:r>
            <a:rPr lang="en-US" sz="1900" kern="1200" dirty="0"/>
            <a:t>Consider the private sector or HHs</a:t>
          </a:r>
        </a:p>
      </dsp:txBody>
      <dsp:txXfrm>
        <a:off x="5714609" y="0"/>
        <a:ext cx="3522841" cy="481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6A57F-8460-440E-98D4-66FDAEADF839}">
      <dsp:nvSpPr>
        <dsp:cNvPr id="0" name=""/>
        <dsp:cNvSpPr/>
      </dsp:nvSpPr>
      <dsp:spPr>
        <a:xfrm>
          <a:off x="3172" y="0"/>
          <a:ext cx="5878015" cy="48108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l" defTabSz="800100">
            <a:lnSpc>
              <a:spcPct val="90000"/>
            </a:lnSpc>
            <a:spcBef>
              <a:spcPct val="0"/>
            </a:spcBef>
            <a:spcAft>
              <a:spcPct val="35000"/>
            </a:spcAft>
            <a:buNone/>
          </a:pPr>
          <a:r>
            <a:rPr lang="en-US" sz="1800" kern="1200" dirty="0"/>
            <a:t>This region has better records in budget </a:t>
          </a:r>
          <a:r>
            <a:rPr lang="en-US" sz="1800" kern="1200" dirty="0">
              <a:highlight>
                <a:srgbClr val="C0C0C0"/>
              </a:highlight>
            </a:rPr>
            <a:t>transparency</a:t>
          </a:r>
        </a:p>
      </dsp:txBody>
      <dsp:txXfrm>
        <a:off x="3172" y="0"/>
        <a:ext cx="5757744" cy="481084"/>
      </dsp:txXfrm>
    </dsp:sp>
    <dsp:sp modelId="{F1832A72-19A6-4937-920B-2007B4D61AEB}">
      <dsp:nvSpPr>
        <dsp:cNvPr id="0" name=""/>
        <dsp:cNvSpPr/>
      </dsp:nvSpPr>
      <dsp:spPr>
        <a:xfrm>
          <a:off x="5394236" y="0"/>
          <a:ext cx="4082406" cy="48108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a:t>Use data, analyze, highlight what is missing</a:t>
          </a:r>
        </a:p>
      </dsp:txBody>
      <dsp:txXfrm>
        <a:off x="5634778" y="0"/>
        <a:ext cx="3601322" cy="481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6A57F-8460-440E-98D4-66FDAEADF839}">
      <dsp:nvSpPr>
        <dsp:cNvPr id="0" name=""/>
        <dsp:cNvSpPr/>
      </dsp:nvSpPr>
      <dsp:spPr>
        <a:xfrm>
          <a:off x="1069" y="0"/>
          <a:ext cx="6252317" cy="48108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ts val="0"/>
            </a:spcAft>
            <a:buNone/>
          </a:pPr>
          <a:r>
            <a:rPr lang="en-US" sz="1600" kern="1200" dirty="0"/>
            <a:t>Higher de-concentration, higher </a:t>
          </a:r>
          <a:r>
            <a:rPr lang="en-US" sz="1600" kern="1200" dirty="0">
              <a:highlight>
                <a:srgbClr val="C0C0C0"/>
              </a:highlight>
            </a:rPr>
            <a:t>decentralization</a:t>
          </a:r>
          <a:r>
            <a:rPr lang="en-US" sz="1600" kern="1200" dirty="0"/>
            <a:t> especially</a:t>
          </a:r>
        </a:p>
        <a:p>
          <a:pPr lvl="0" algn="l" defTabSz="711200">
            <a:lnSpc>
              <a:spcPct val="90000"/>
            </a:lnSpc>
            <a:spcBef>
              <a:spcPct val="0"/>
            </a:spcBef>
            <a:spcAft>
              <a:spcPts val="0"/>
            </a:spcAft>
            <a:buNone/>
          </a:pPr>
          <a:r>
            <a:rPr lang="en-US" sz="1600" kern="1200" dirty="0"/>
            <a:t>in social spending </a:t>
          </a:r>
        </a:p>
      </dsp:txBody>
      <dsp:txXfrm>
        <a:off x="1069" y="0"/>
        <a:ext cx="6132046" cy="481084"/>
      </dsp:txXfrm>
    </dsp:sp>
    <dsp:sp modelId="{F1832A72-19A6-4937-920B-2007B4D61AEB}">
      <dsp:nvSpPr>
        <dsp:cNvPr id="0" name=""/>
        <dsp:cNvSpPr/>
      </dsp:nvSpPr>
      <dsp:spPr>
        <a:xfrm>
          <a:off x="5447047" y="0"/>
          <a:ext cx="4031698" cy="481084"/>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a:t>Articulate on the action in the local governance contexts</a:t>
          </a:r>
        </a:p>
      </dsp:txBody>
      <dsp:txXfrm>
        <a:off x="5687589" y="0"/>
        <a:ext cx="3550614" cy="4810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6A6AE-67C7-4053-A0FB-6574E708757E}">
      <dsp:nvSpPr>
        <dsp:cNvPr id="0" name=""/>
        <dsp:cNvSpPr/>
      </dsp:nvSpPr>
      <dsp:spPr>
        <a:xfrm>
          <a:off x="7985437" y="1183593"/>
          <a:ext cx="3135311" cy="313589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9020D-16E0-43DF-A9B0-0E7AA527DCC1}">
      <dsp:nvSpPr>
        <dsp:cNvPr id="0" name=""/>
        <dsp:cNvSpPr/>
      </dsp:nvSpPr>
      <dsp:spPr>
        <a:xfrm>
          <a:off x="8089539" y="1288142"/>
          <a:ext cx="2927106" cy="2926795"/>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What are the financing options?</a:t>
          </a:r>
        </a:p>
        <a:p>
          <a:pPr lvl="0" algn="ctr" defTabSz="977900">
            <a:lnSpc>
              <a:spcPct val="90000"/>
            </a:lnSpc>
            <a:spcBef>
              <a:spcPct val="0"/>
            </a:spcBef>
            <a:spcAft>
              <a:spcPct val="35000"/>
            </a:spcAft>
          </a:pPr>
          <a:r>
            <a:rPr lang="en-US" sz="2200" b="1" kern="1200" dirty="0"/>
            <a:t>&gt; Resource mobilization strategy</a:t>
          </a:r>
        </a:p>
      </dsp:txBody>
      <dsp:txXfrm>
        <a:off x="8507989" y="1706334"/>
        <a:ext cx="2090207" cy="2090410"/>
      </dsp:txXfrm>
    </dsp:sp>
    <dsp:sp modelId="{923FB921-5558-45CF-9A28-7408EDAA29A2}">
      <dsp:nvSpPr>
        <dsp:cNvPr id="0" name=""/>
        <dsp:cNvSpPr/>
      </dsp:nvSpPr>
      <dsp:spPr>
        <a:xfrm rot="2700000">
          <a:off x="4748779" y="1187384"/>
          <a:ext cx="3127759" cy="3127759"/>
        </a:xfrm>
        <a:prstGeom prst="teardrop">
          <a:avLst>
            <a:gd name="adj" fmla="val 100000"/>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B6809-17CF-4847-92CD-4BC22573D046}">
      <dsp:nvSpPr>
        <dsp:cNvPr id="0" name=""/>
        <dsp:cNvSpPr/>
      </dsp:nvSpPr>
      <dsp:spPr>
        <a:xfrm>
          <a:off x="4849105" y="1288142"/>
          <a:ext cx="2927106" cy="2926795"/>
        </a:xfrm>
        <a:prstGeom prst="ellipse">
          <a:avLst/>
        </a:prstGeom>
        <a:solidFill>
          <a:schemeClr val="lt1">
            <a:alpha val="90000"/>
            <a:hueOff val="0"/>
            <a:satOff val="0"/>
            <a:lumOff val="0"/>
            <a:alphaOff val="0"/>
          </a:schemeClr>
        </a:solidFill>
        <a:ln w="1905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How much should a country spend on children?</a:t>
          </a:r>
        </a:p>
      </dsp:txBody>
      <dsp:txXfrm>
        <a:off x="5267555" y="1706334"/>
        <a:ext cx="2090207" cy="2090410"/>
      </dsp:txXfrm>
    </dsp:sp>
    <dsp:sp modelId="{7AD8F6C7-68B3-489F-8D4E-73EA46488B14}">
      <dsp:nvSpPr>
        <dsp:cNvPr id="0" name=""/>
        <dsp:cNvSpPr/>
      </dsp:nvSpPr>
      <dsp:spPr>
        <a:xfrm rot="2700000">
          <a:off x="1508345" y="1187384"/>
          <a:ext cx="3127759" cy="3127759"/>
        </a:xfrm>
        <a:prstGeom prst="teardrop">
          <a:avLst>
            <a:gd name="adj" fmla="val 100000"/>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FC28E-CFC3-4C51-ADBC-FF96DF52E2EA}">
      <dsp:nvSpPr>
        <dsp:cNvPr id="0" name=""/>
        <dsp:cNvSpPr/>
      </dsp:nvSpPr>
      <dsp:spPr>
        <a:xfrm>
          <a:off x="1608671" y="1288142"/>
          <a:ext cx="2927106" cy="2926795"/>
        </a:xfrm>
        <a:prstGeom prst="ellipse">
          <a:avLst/>
        </a:prstGeom>
        <a:solidFill>
          <a:schemeClr val="lt1">
            <a:alpha val="90000"/>
            <a:hueOff val="0"/>
            <a:satOff val="0"/>
            <a:lumOff val="0"/>
            <a:alphaOff val="0"/>
          </a:schemeClr>
        </a:solidFill>
        <a:ln w="1905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How much is a country spending for children?</a:t>
          </a:r>
        </a:p>
      </dsp:txBody>
      <dsp:txXfrm>
        <a:off x="2027121" y="1706334"/>
        <a:ext cx="2090207" cy="2090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40AF1-061A-42BF-B28D-849EC7805E30}">
      <dsp:nvSpPr>
        <dsp:cNvPr id="0" name=""/>
        <dsp:cNvSpPr/>
      </dsp:nvSpPr>
      <dsp:spPr>
        <a:xfrm>
          <a:off x="23176" y="0"/>
          <a:ext cx="10984198" cy="1599718"/>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3955" numCol="1" spcCol="1270" anchor="ctr" anchorCtr="0">
          <a:noAutofit/>
        </a:bodyPr>
        <a:lstStyle/>
        <a:p>
          <a:pPr lvl="0" algn="l" defTabSz="1066800">
            <a:lnSpc>
              <a:spcPct val="90000"/>
            </a:lnSpc>
            <a:spcBef>
              <a:spcPct val="0"/>
            </a:spcBef>
            <a:spcAft>
              <a:spcPct val="35000"/>
            </a:spcAft>
          </a:pPr>
          <a:r>
            <a:rPr lang="en-US" sz="2400" kern="1200" dirty="0"/>
            <a:t>Step I - Measurement</a:t>
          </a:r>
        </a:p>
      </dsp:txBody>
      <dsp:txXfrm>
        <a:off x="23176" y="399930"/>
        <a:ext cx="10584269" cy="799859"/>
      </dsp:txXfrm>
    </dsp:sp>
    <dsp:sp modelId="{D6CE5FA7-302D-415E-83FA-A8C152F9D856}">
      <dsp:nvSpPr>
        <dsp:cNvPr id="0" name=""/>
        <dsp:cNvSpPr/>
      </dsp:nvSpPr>
      <dsp:spPr>
        <a:xfrm>
          <a:off x="3406309" y="571136"/>
          <a:ext cx="7601065" cy="1599718"/>
        </a:xfrm>
        <a:prstGeom prst="rightArrow">
          <a:avLst>
            <a:gd name="adj1" fmla="val 50000"/>
            <a:gd name="adj2" fmla="val 50000"/>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3955" numCol="1" spcCol="1270" anchor="ctr" anchorCtr="0">
          <a:noAutofit/>
        </a:bodyPr>
        <a:lstStyle/>
        <a:p>
          <a:pPr lvl="0" algn="l" defTabSz="1066800">
            <a:lnSpc>
              <a:spcPct val="90000"/>
            </a:lnSpc>
            <a:spcBef>
              <a:spcPct val="0"/>
            </a:spcBef>
            <a:spcAft>
              <a:spcPct val="35000"/>
            </a:spcAft>
          </a:pPr>
          <a:r>
            <a:rPr lang="en-US" sz="2400" kern="1200" dirty="0"/>
            <a:t>Step II – P</a:t>
          </a:r>
          <a:r>
            <a:rPr lang="en-US" sz="2400" b="0" kern="1200" dirty="0"/>
            <a:t>rioritization and Costing</a:t>
          </a:r>
          <a:endParaRPr lang="en-US" sz="2400" kern="1200" dirty="0"/>
        </a:p>
      </dsp:txBody>
      <dsp:txXfrm>
        <a:off x="3406309" y="971066"/>
        <a:ext cx="7201136" cy="799859"/>
      </dsp:txXfrm>
    </dsp:sp>
    <dsp:sp modelId="{960846E6-60C3-4A7F-ABD1-F484043A9DEB}">
      <dsp:nvSpPr>
        <dsp:cNvPr id="0" name=""/>
        <dsp:cNvSpPr/>
      </dsp:nvSpPr>
      <dsp:spPr>
        <a:xfrm>
          <a:off x="6789442" y="1066478"/>
          <a:ext cx="4217932" cy="1599718"/>
        </a:xfrm>
        <a:prstGeom prst="rightArrow">
          <a:avLst>
            <a:gd name="adj1" fmla="val 50000"/>
            <a:gd name="adj2" fmla="val 50000"/>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3955" numCol="1" spcCol="1270" anchor="ctr" anchorCtr="0">
          <a:noAutofit/>
        </a:bodyPr>
        <a:lstStyle/>
        <a:p>
          <a:pPr lvl="0" algn="l" defTabSz="1066800">
            <a:lnSpc>
              <a:spcPct val="90000"/>
            </a:lnSpc>
            <a:spcBef>
              <a:spcPct val="0"/>
            </a:spcBef>
            <a:spcAft>
              <a:spcPct val="35000"/>
            </a:spcAft>
          </a:pPr>
          <a:r>
            <a:rPr lang="en-US" sz="2400" kern="1200" dirty="0"/>
            <a:t>Step III – Financing Options and Resource Mobilization</a:t>
          </a:r>
        </a:p>
      </dsp:txBody>
      <dsp:txXfrm>
        <a:off x="6789442" y="1466408"/>
        <a:ext cx="3818003" cy="799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0CE1D-FBA9-4612-B9EB-C44B6174E0F9}">
      <dsp:nvSpPr>
        <dsp:cNvPr id="0" name=""/>
        <dsp:cNvSpPr/>
      </dsp:nvSpPr>
      <dsp:spPr>
        <a:xfrm>
          <a:off x="3995" y="0"/>
          <a:ext cx="2403087" cy="1495123"/>
        </a:xfrm>
        <a:prstGeom prst="roundRect">
          <a:avLst>
            <a:gd name="adj" fmla="val 5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kern="1200"/>
        </a:p>
      </dsp:txBody>
      <dsp:txXfrm rot="16200000">
        <a:off x="-368697" y="372692"/>
        <a:ext cx="1226001" cy="480617"/>
      </dsp:txXfrm>
    </dsp:sp>
    <dsp:sp modelId="{97215004-CE1D-41F5-8E30-233CD05607B7}">
      <dsp:nvSpPr>
        <dsp:cNvPr id="0" name=""/>
        <dsp:cNvSpPr/>
      </dsp:nvSpPr>
      <dsp:spPr>
        <a:xfrm>
          <a:off x="484612" y="0"/>
          <a:ext cx="1790299" cy="149512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Local data – equity focus / equalization</a:t>
          </a:r>
        </a:p>
      </dsp:txBody>
      <dsp:txXfrm>
        <a:off x="484612" y="0"/>
        <a:ext cx="1790299" cy="1495123"/>
      </dsp:txXfrm>
    </dsp:sp>
    <dsp:sp modelId="{D24CAF4C-FB08-45CA-A3DA-43212A98F4E8}">
      <dsp:nvSpPr>
        <dsp:cNvPr id="0" name=""/>
        <dsp:cNvSpPr/>
      </dsp:nvSpPr>
      <dsp:spPr>
        <a:xfrm>
          <a:off x="2491190" y="0"/>
          <a:ext cx="2403087" cy="1495123"/>
        </a:xfrm>
        <a:prstGeom prst="roundRect">
          <a:avLst>
            <a:gd name="adj" fmla="val 5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kern="1200" dirty="0"/>
        </a:p>
      </dsp:txBody>
      <dsp:txXfrm rot="16200000">
        <a:off x="2118498" y="372692"/>
        <a:ext cx="1226001" cy="480617"/>
      </dsp:txXfrm>
    </dsp:sp>
    <dsp:sp modelId="{75EF9619-D433-4A9F-9782-0E334483FA5F}">
      <dsp:nvSpPr>
        <dsp:cNvPr id="0" name=""/>
        <dsp:cNvSpPr/>
      </dsp:nvSpPr>
      <dsp:spPr>
        <a:xfrm rot="5400000">
          <a:off x="2393295" y="1102057"/>
          <a:ext cx="219821" cy="360463"/>
        </a:xfrm>
        <a:prstGeom prst="flowChartExtra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0E394-623A-4A50-9528-80D0934C20F3}">
      <dsp:nvSpPr>
        <dsp:cNvPr id="0" name=""/>
        <dsp:cNvSpPr/>
      </dsp:nvSpPr>
      <dsp:spPr>
        <a:xfrm>
          <a:off x="2971807" y="0"/>
          <a:ext cx="1790299" cy="149512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Local participatory processes</a:t>
          </a:r>
        </a:p>
      </dsp:txBody>
      <dsp:txXfrm>
        <a:off x="2971807" y="0"/>
        <a:ext cx="1790299" cy="1495123"/>
      </dsp:txXfrm>
    </dsp:sp>
    <dsp:sp modelId="{47CE029C-79DF-4F42-A19E-7878EB656881}">
      <dsp:nvSpPr>
        <dsp:cNvPr id="0" name=""/>
        <dsp:cNvSpPr/>
      </dsp:nvSpPr>
      <dsp:spPr>
        <a:xfrm>
          <a:off x="4978385" y="0"/>
          <a:ext cx="2403087" cy="1495123"/>
        </a:xfrm>
        <a:prstGeom prst="roundRect">
          <a:avLst>
            <a:gd name="adj" fmla="val 5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kern="1200" dirty="0"/>
        </a:p>
      </dsp:txBody>
      <dsp:txXfrm rot="16200000">
        <a:off x="4605693" y="372692"/>
        <a:ext cx="1226001" cy="480617"/>
      </dsp:txXfrm>
    </dsp:sp>
    <dsp:sp modelId="{3F83D44D-052E-47E8-AB49-0FB247402BCB}">
      <dsp:nvSpPr>
        <dsp:cNvPr id="0" name=""/>
        <dsp:cNvSpPr/>
      </dsp:nvSpPr>
      <dsp:spPr>
        <a:xfrm rot="5400000">
          <a:off x="4880490" y="1102057"/>
          <a:ext cx="219821" cy="360463"/>
        </a:xfrm>
        <a:prstGeom prst="flowChartExtra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C9CB5-FC80-4F87-9E60-07E72DE05CC8}">
      <dsp:nvSpPr>
        <dsp:cNvPr id="0" name=""/>
        <dsp:cNvSpPr/>
      </dsp:nvSpPr>
      <dsp:spPr>
        <a:xfrm>
          <a:off x="5459002" y="0"/>
          <a:ext cx="1790299" cy="149512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A clear division of labor (finance, functions) on service provision </a:t>
          </a:r>
        </a:p>
      </dsp:txBody>
      <dsp:txXfrm>
        <a:off x="5459002" y="0"/>
        <a:ext cx="1790299" cy="1495123"/>
      </dsp:txXfrm>
    </dsp:sp>
    <dsp:sp modelId="{FEAD24A5-E6E1-4630-9D87-A63010409E8F}">
      <dsp:nvSpPr>
        <dsp:cNvPr id="0" name=""/>
        <dsp:cNvSpPr/>
      </dsp:nvSpPr>
      <dsp:spPr>
        <a:xfrm>
          <a:off x="7465580" y="0"/>
          <a:ext cx="2403087" cy="1495123"/>
        </a:xfrm>
        <a:prstGeom prst="roundRect">
          <a:avLst>
            <a:gd name="adj" fmla="val 50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lvl="0" algn="r" defTabSz="1200150">
            <a:lnSpc>
              <a:spcPct val="90000"/>
            </a:lnSpc>
            <a:spcBef>
              <a:spcPct val="0"/>
            </a:spcBef>
            <a:spcAft>
              <a:spcPct val="35000"/>
            </a:spcAft>
          </a:pPr>
          <a:endParaRPr lang="en-US" sz="2700" kern="1200"/>
        </a:p>
      </dsp:txBody>
      <dsp:txXfrm rot="16200000">
        <a:off x="7092888" y="372692"/>
        <a:ext cx="1226001" cy="480617"/>
      </dsp:txXfrm>
    </dsp:sp>
    <dsp:sp modelId="{04AC68C1-DB3E-47F1-A4B6-7DA5132D305A}">
      <dsp:nvSpPr>
        <dsp:cNvPr id="0" name=""/>
        <dsp:cNvSpPr/>
      </dsp:nvSpPr>
      <dsp:spPr>
        <a:xfrm rot="5400000">
          <a:off x="7367685" y="1102057"/>
          <a:ext cx="219821" cy="360463"/>
        </a:xfrm>
        <a:prstGeom prst="flowChartExtra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1BE05-B8E8-4DAC-9A1F-B84C2660339F}">
      <dsp:nvSpPr>
        <dsp:cNvPr id="0" name=""/>
        <dsp:cNvSpPr/>
      </dsp:nvSpPr>
      <dsp:spPr>
        <a:xfrm>
          <a:off x="7946198" y="0"/>
          <a:ext cx="1790299" cy="149512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Capacity building</a:t>
          </a:r>
        </a:p>
      </dsp:txBody>
      <dsp:txXfrm>
        <a:off x="7946198" y="0"/>
        <a:ext cx="1790299" cy="14951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D5A62-A349-430C-8405-CAFC032E1301}" type="datetimeFigureOut">
              <a:rPr lang="en-GB" smtClean="0"/>
              <a:t>06/12/2024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3F73A-2568-4C12-B390-D81DC45654BB}" type="slidenum">
              <a:rPr lang="en-GB" smtClean="0"/>
              <a:t>‹#›</a:t>
            </a:fld>
            <a:endParaRPr lang="en-GB" dirty="0"/>
          </a:p>
        </p:txBody>
      </p:sp>
    </p:spTree>
    <p:extLst>
      <p:ext uri="{BB962C8B-B14F-4D97-AF65-F5344CB8AC3E}">
        <p14:creationId xmlns:p14="http://schemas.microsoft.com/office/powerpoint/2010/main" val="35989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3F73A-2568-4C12-B390-D81DC45654BB}" type="slidenum">
              <a:rPr lang="en-GB" smtClean="0"/>
              <a:t>1</a:t>
            </a:fld>
            <a:endParaRPr lang="en-GB" dirty="0"/>
          </a:p>
        </p:txBody>
      </p:sp>
    </p:spTree>
    <p:extLst>
      <p:ext uri="{BB962C8B-B14F-4D97-AF65-F5344CB8AC3E}">
        <p14:creationId xmlns:p14="http://schemas.microsoft.com/office/powerpoint/2010/main" val="4069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process needs to be TAAPE:</a:t>
            </a:r>
          </a:p>
          <a:p>
            <a:endParaRPr lang="en-US" dirty="0"/>
          </a:p>
          <a:p>
            <a:r>
              <a:rPr lang="en-US" dirty="0"/>
              <a:t>Transparent (clear how and why decisions were taken)</a:t>
            </a:r>
          </a:p>
          <a:p>
            <a:r>
              <a:rPr lang="en-US" dirty="0"/>
              <a:t>Accessible (to those affected i.e. children)</a:t>
            </a:r>
          </a:p>
          <a:p>
            <a:r>
              <a:rPr lang="en-US" dirty="0"/>
              <a:t>Accountable</a:t>
            </a:r>
          </a:p>
          <a:p>
            <a:r>
              <a:rPr lang="en-US" dirty="0"/>
              <a:t>Participatory (involving key stakeholders)</a:t>
            </a:r>
          </a:p>
          <a:p>
            <a:r>
              <a:rPr lang="en-US" dirty="0"/>
              <a:t>Empowering (involving them in ways that enable them to influence the decisions made) </a:t>
            </a:r>
          </a:p>
          <a:p>
            <a:endParaRPr lang="en-US" dirty="0"/>
          </a:p>
          <a:p>
            <a:pPr marL="0" indent="0">
              <a:buNone/>
            </a:pPr>
            <a:r>
              <a:rPr lang="en-US" dirty="0"/>
              <a:t>“Formulating the budget is </a:t>
            </a:r>
            <a:r>
              <a:rPr lang="en-US" i="1" dirty="0"/>
              <a:t>more than a technical exercise</a:t>
            </a:r>
            <a:r>
              <a:rPr lang="en-US" dirty="0"/>
              <a:t>.” </a:t>
            </a:r>
          </a:p>
          <a:p>
            <a:endParaRPr lang="en-US" dirty="0"/>
          </a:p>
          <a:p>
            <a:r>
              <a:rPr lang="en-US" dirty="0"/>
              <a:t>i.e. it is not just the final budgets derived but the process by which they were derived, and whether it met these CRB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39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Pulling all this together, what do we need to support CRB?</a:t>
            </a:r>
            <a:br>
              <a:rPr lang="en-GB" dirty="0"/>
            </a:br>
            <a:r>
              <a:rPr lang="en-GB" dirty="0"/>
              <a:t/>
            </a:r>
            <a:br>
              <a:rPr lang="en-GB" dirty="0"/>
            </a:br>
            <a:r>
              <a:rPr lang="en-GB" dirty="0"/>
              <a:t>Firstly, a way of understanding where resources are currently going in relation to rights-relevant programmes</a:t>
            </a:r>
          </a:p>
          <a:p>
            <a:endParaRPr lang="en-GB" dirty="0"/>
          </a:p>
          <a:p>
            <a:r>
              <a:rPr lang="en-GB" dirty="0"/>
              <a:t>Secondly, a deliberative process i.e. a process that involves key stakeholders in discussions about:</a:t>
            </a:r>
          </a:p>
          <a:p>
            <a:r>
              <a:rPr lang="en-GB" dirty="0"/>
              <a:t/>
            </a:r>
            <a:br>
              <a:rPr lang="en-GB" dirty="0"/>
            </a:br>
            <a:r>
              <a:rPr lang="en-GB" dirty="0"/>
              <a:t>- defining rights-relevant programmes – </a:t>
            </a:r>
            <a:r>
              <a:rPr lang="en-GB" b="1" dirty="0" err="1"/>
              <a:t>i.e</a:t>
            </a:r>
            <a:r>
              <a:rPr lang="en-GB" b="1" dirty="0"/>
              <a:t> what programmes need to be in place with adequate resources to uphold children’s rights</a:t>
            </a:r>
            <a:br>
              <a:rPr lang="en-GB" b="1" dirty="0"/>
            </a:br>
            <a:r>
              <a:rPr lang="en-GB" dirty="0"/>
              <a:t>- evaluating current </a:t>
            </a:r>
            <a:r>
              <a:rPr lang="en-GB" b="0" dirty="0"/>
              <a:t>programmes</a:t>
            </a:r>
            <a:r>
              <a:rPr lang="en-GB" b="1" dirty="0"/>
              <a:t> – How much resource currently goes to each of these programmes? Is it enough e.g. in relation to need? Are they the right programmes to uphold children’s rights?</a:t>
            </a:r>
            <a:br>
              <a:rPr lang="en-GB" b="1" dirty="0"/>
            </a:br>
            <a:r>
              <a:rPr lang="en-GB" dirty="0"/>
              <a:t>- identifying potential changes – </a:t>
            </a:r>
            <a:r>
              <a:rPr lang="en-GB" b="1" dirty="0"/>
              <a:t>If the answer to the preceding question is no, how might we change the budgets and what they are spent on?</a:t>
            </a:r>
            <a:r>
              <a:rPr lang="en-GB" dirty="0"/>
              <a:t/>
            </a:r>
            <a:br>
              <a:rPr lang="en-GB" dirty="0"/>
            </a:br>
            <a:r>
              <a:rPr lang="en-GB" dirty="0"/>
              <a:t>- evaluating potential changes </a:t>
            </a:r>
            <a:r>
              <a:rPr lang="en-GB" b="1" dirty="0"/>
              <a:t>– in terms of their costs and their benefits, i.e. assessing whether the suggested changes to budgets would do more than current programme budgets to uphold children’s rights.</a:t>
            </a:r>
            <a:br>
              <a:rPr lang="en-GB" b="1" dirty="0"/>
            </a:br>
            <a:r>
              <a:rPr lang="en-GB" dirty="0"/>
              <a:t>- in a systematic, transparent and democratic way – </a:t>
            </a:r>
            <a:r>
              <a:rPr lang="en-GB" b="1" dirty="0"/>
              <a:t>the process is important, for reasons of accountability and participation, as well as to bring a range of perspectives to bear on how resources are ultimately allocated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06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way of </a:t>
            </a:r>
            <a:r>
              <a:rPr lang="en-US" i="1" dirty="0"/>
              <a:t>describing</a:t>
            </a:r>
            <a:r>
              <a:rPr lang="en-US" dirty="0"/>
              <a:t> the resources (or costs) spent, within a </a:t>
            </a:r>
            <a:r>
              <a:rPr lang="en-US" dirty="0" err="1"/>
              <a:t>programme</a:t>
            </a:r>
            <a:r>
              <a:rPr lang="en-US" dirty="0"/>
              <a:t> (such as health care) or across a number of relevant </a:t>
            </a:r>
            <a:r>
              <a:rPr lang="en-US" dirty="0" err="1"/>
              <a:t>programmes</a:t>
            </a:r>
            <a:r>
              <a:rPr lang="en-US" dirty="0"/>
              <a:t> (such as health care, education, social work, social security). </a:t>
            </a:r>
          </a:p>
          <a:p>
            <a:endParaRPr lang="en-US" dirty="0"/>
          </a:p>
          <a:p>
            <a:r>
              <a:rPr lang="en-US" dirty="0"/>
              <a:t>Where </a:t>
            </a:r>
            <a:r>
              <a:rPr lang="en-US" dirty="0" err="1"/>
              <a:t>programmes</a:t>
            </a:r>
            <a:r>
              <a:rPr lang="en-US" dirty="0"/>
              <a:t> relate to particular groups of interest, such as age groups, or socio-economic groups, to geographical areas, or to other </a:t>
            </a:r>
            <a:r>
              <a:rPr lang="en-US" dirty="0" err="1"/>
              <a:t>categorisations</a:t>
            </a:r>
            <a:r>
              <a:rPr lang="en-US" dirty="0"/>
              <a:t> of policy interest e.g.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context, relevant </a:t>
            </a:r>
            <a:r>
              <a:rPr lang="en-US" dirty="0" err="1"/>
              <a:t>programmes</a:t>
            </a:r>
            <a:r>
              <a:rPr lang="en-US" dirty="0"/>
              <a:t> are those required to uphold </a:t>
            </a:r>
            <a:r>
              <a:rPr lang="en-US" dirty="0" err="1"/>
              <a:t>childrens</a:t>
            </a:r>
            <a:r>
              <a:rPr lang="en-US" dirty="0"/>
              <a:t>’ rights.</a:t>
            </a:r>
          </a:p>
          <a:p>
            <a:endParaRPr lang="en-US" dirty="0"/>
          </a:p>
          <a:p>
            <a:r>
              <a:rPr lang="en-US" dirty="0"/>
              <a:t>Which then need to be judged in relation to information on needs and levels of service provision</a:t>
            </a:r>
          </a:p>
          <a:p>
            <a:endParaRPr lang="en-US" dirty="0"/>
          </a:p>
          <a:p>
            <a:r>
              <a:rPr lang="en-US" dirty="0"/>
              <a:t>To begin to raise questions about whether the right </a:t>
            </a:r>
            <a:r>
              <a:rPr lang="en-US" dirty="0" err="1"/>
              <a:t>programmes</a:t>
            </a:r>
            <a:r>
              <a:rPr lang="en-US" dirty="0"/>
              <a:t> of the right size are in place.</a:t>
            </a:r>
          </a:p>
          <a:p>
            <a:endParaRPr lang="en-US" dirty="0"/>
          </a:p>
          <a:p>
            <a:r>
              <a:rPr lang="en-US" dirty="0"/>
              <a:t>Often advocated in tandem with ‘marginal analysis’, which I’ll come back to in a mo.</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6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Involves reclassification of functional or input-based budgets towards programme budgets where programmes reflect policy interests.</a:t>
            </a:r>
          </a:p>
          <a:p>
            <a:endParaRPr lang="en-GB" dirty="0"/>
          </a:p>
          <a:p>
            <a:r>
              <a:rPr lang="en-GB" dirty="0"/>
              <a:t>Explain schematic.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009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Programmes based on the areas of policy interest, which might be different socio-economic groups, different geographical areas, different functions such as prevention rather than treatment, or different age groups. </a:t>
            </a:r>
            <a:r>
              <a:rPr lang="en-GB" dirty="0" err="1"/>
              <a:t>i.e</a:t>
            </a:r>
            <a:r>
              <a:rPr lang="en-GB" dirty="0"/>
              <a:t> programmes reflecting what or who we are using the resources for, not just the inputs we are spending that money on. </a:t>
            </a:r>
          </a:p>
          <a:p>
            <a:endParaRPr lang="en-GB" dirty="0"/>
          </a:p>
          <a:p>
            <a:r>
              <a:rPr lang="en-GB" dirty="0"/>
              <a:t>Disaggregation is required to estimate how existing budgets are allocated across programmes, so for the £X spent e.g. on teaching, that would require disaggregation by e.g. age group, which for some inputs would not be straightforward, but (arguably?) it is possible with enough detail and accuracy to be useful.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3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cs typeface="Arial" charset="0"/>
              </a:defRPr>
            </a:lvl1pPr>
            <a:lvl2pPr marL="748374" indent="-287836" eaLnBrk="0" hangingPunct="0">
              <a:defRPr>
                <a:solidFill>
                  <a:schemeClr val="tx1"/>
                </a:solidFill>
                <a:latin typeface="Arial" charset="0"/>
                <a:cs typeface="Arial" charset="0"/>
              </a:defRPr>
            </a:lvl2pPr>
            <a:lvl3pPr marL="1151344" indent="-230269" eaLnBrk="0" hangingPunct="0">
              <a:defRPr>
                <a:solidFill>
                  <a:schemeClr val="tx1"/>
                </a:solidFill>
                <a:latin typeface="Arial" charset="0"/>
                <a:cs typeface="Arial" charset="0"/>
              </a:defRPr>
            </a:lvl3pPr>
            <a:lvl4pPr marL="1611881" indent="-230269" eaLnBrk="0" hangingPunct="0">
              <a:defRPr>
                <a:solidFill>
                  <a:schemeClr val="tx1"/>
                </a:solidFill>
                <a:latin typeface="Arial" charset="0"/>
                <a:cs typeface="Arial" charset="0"/>
              </a:defRPr>
            </a:lvl4pPr>
            <a:lvl5pPr marL="2072419" indent="-230269" eaLnBrk="0" hangingPunct="0">
              <a:defRPr>
                <a:solidFill>
                  <a:schemeClr val="tx1"/>
                </a:solidFill>
                <a:latin typeface="Arial" charset="0"/>
                <a:cs typeface="Arial" charset="0"/>
              </a:defRPr>
            </a:lvl5pPr>
            <a:lvl6pPr marL="2532957" indent="-230269" eaLnBrk="0" fontAlgn="base" hangingPunct="0">
              <a:spcBef>
                <a:spcPct val="0"/>
              </a:spcBef>
              <a:spcAft>
                <a:spcPct val="0"/>
              </a:spcAft>
              <a:defRPr>
                <a:solidFill>
                  <a:schemeClr val="tx1"/>
                </a:solidFill>
                <a:latin typeface="Arial" charset="0"/>
                <a:cs typeface="Arial" charset="0"/>
              </a:defRPr>
            </a:lvl6pPr>
            <a:lvl7pPr marL="2993494" indent="-230269" eaLnBrk="0" fontAlgn="base" hangingPunct="0">
              <a:spcBef>
                <a:spcPct val="0"/>
              </a:spcBef>
              <a:spcAft>
                <a:spcPct val="0"/>
              </a:spcAft>
              <a:defRPr>
                <a:solidFill>
                  <a:schemeClr val="tx1"/>
                </a:solidFill>
                <a:latin typeface="Arial" charset="0"/>
                <a:cs typeface="Arial" charset="0"/>
              </a:defRPr>
            </a:lvl7pPr>
            <a:lvl8pPr marL="3454032" indent="-230269" eaLnBrk="0" fontAlgn="base" hangingPunct="0">
              <a:spcBef>
                <a:spcPct val="0"/>
              </a:spcBef>
              <a:spcAft>
                <a:spcPct val="0"/>
              </a:spcAft>
              <a:defRPr>
                <a:solidFill>
                  <a:schemeClr val="tx1"/>
                </a:solidFill>
                <a:latin typeface="Arial" charset="0"/>
                <a:cs typeface="Arial" charset="0"/>
              </a:defRPr>
            </a:lvl8pPr>
            <a:lvl9pPr marL="3914569" indent="-230269"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5410B6B0-13D9-4815-9343-AA92D3928DE7}"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228600" lvl="2">
              <a:spcBef>
                <a:spcPts val="1000"/>
              </a:spcBef>
            </a:pPr>
            <a:r>
              <a:rPr lang="en-US" sz="2800" dirty="0"/>
              <a:t>Involves assessing the costs and benefits of proposed changes in the PBs – variety of info used to do that</a:t>
            </a:r>
          </a:p>
          <a:p>
            <a:pPr lvl="1"/>
            <a:endParaRPr lang="en-US" dirty="0"/>
          </a:p>
          <a:p>
            <a:pPr marL="228600" lvl="2">
              <a:spcBef>
                <a:spcPts val="1000"/>
              </a:spcBef>
            </a:pPr>
            <a:r>
              <a:rPr lang="en-US" sz="2800" dirty="0"/>
              <a:t>Recommends changes in the way services are delivered, if benefits to the population overall will be increased</a:t>
            </a:r>
          </a:p>
          <a:p>
            <a:pPr marL="228600" lvl="2">
              <a:spcBef>
                <a:spcPts val="1000"/>
              </a:spcBef>
            </a:pPr>
            <a:endParaRPr lang="en-US" sz="2800" dirty="0"/>
          </a:p>
          <a:p>
            <a:pPr marL="228600" lvl="2">
              <a:spcBef>
                <a:spcPts val="1000"/>
              </a:spcBef>
            </a:pPr>
            <a:r>
              <a:rPr lang="en-US" sz="2800" dirty="0"/>
              <a:t>We can come back to that – how and with what info – in the discussion if that’s of interest</a:t>
            </a:r>
          </a:p>
          <a:p>
            <a:endParaRPr lang="en-GB" dirty="0"/>
          </a:p>
        </p:txBody>
      </p:sp>
    </p:spTree>
    <p:extLst>
      <p:ext uri="{BB962C8B-B14F-4D97-AF65-F5344CB8AC3E}">
        <p14:creationId xmlns:p14="http://schemas.microsoft.com/office/powerpoint/2010/main" val="417765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process involved in PBMA is important. It is not, to repeat the phrase from </a:t>
            </a:r>
            <a:r>
              <a:rPr lang="en-GB" dirty="0" err="1"/>
              <a:t>CRBiS</a:t>
            </a:r>
            <a:r>
              <a:rPr lang="en-GB" dirty="0"/>
              <a:t> just a technical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needs to involve people affected and people responsible for delivery i.e. stakeholders,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defining rights-relevant programmes and their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agreeing possible changes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agreeing criteria against which to assess these changes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scoring or ranking options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reviewing and validating the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examples of the use of PB and MA have done that, usually with positive feedback on the process, but also with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22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it was advocated a few years ago by SG in this Advice Note to support the Statutory Guidance for Strategic Commissioning Plans of within the new arrangements around H&amp;SCPs. </a:t>
            </a:r>
          </a:p>
          <a:p>
            <a:endParaRPr lang="en-GB" dirty="0"/>
          </a:p>
          <a:p>
            <a:r>
              <a:rPr lang="en-GB" dirty="0"/>
              <a:t>They faced similar issues in terms of clarifying how resources were currently being used in relation to different user and other stakeholder groups, and whether re-allocation might yield more benefit from available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34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PBMA is</a:t>
            </a:r>
            <a:r>
              <a:rPr lang="en-GB" b="1" dirty="0"/>
              <a:t> not</a:t>
            </a:r>
            <a:r>
              <a:rPr lang="en-GB" dirty="0"/>
              <a:t>:</a:t>
            </a:r>
          </a:p>
          <a:p>
            <a:endParaRPr lang="en-GB" dirty="0"/>
          </a:p>
          <a:p>
            <a:r>
              <a:rPr lang="en-GB" dirty="0"/>
              <a:t>A precise accounting process – </a:t>
            </a:r>
            <a:r>
              <a:rPr lang="en-US" dirty="0"/>
              <a:t>data difficulties, need to be pragmatic, the aim is </a:t>
            </a:r>
            <a:r>
              <a:rPr lang="en-GB" dirty="0"/>
              <a:t>indicative information about where resources are going – indications reliable enough to raise pertinent questions?</a:t>
            </a:r>
          </a:p>
          <a:p>
            <a:endParaRPr lang="en-GB" dirty="0"/>
          </a:p>
          <a:p>
            <a:r>
              <a:rPr lang="en-GB" dirty="0"/>
              <a:t>A short cut to </a:t>
            </a:r>
            <a:r>
              <a:rPr lang="en-GB" b="1" i="1" dirty="0"/>
              <a:t>re-</a:t>
            </a:r>
            <a:r>
              <a:rPr lang="en-GB" dirty="0"/>
              <a:t>allocating resources to different uses – can this be achieved? - Be realistic about the scope to move resources around</a:t>
            </a:r>
          </a:p>
          <a:p>
            <a:endParaRPr lang="en-GB" dirty="0"/>
          </a:p>
          <a:p>
            <a:r>
              <a:rPr lang="en-GB" dirty="0"/>
              <a:t>A quick fix</a:t>
            </a:r>
          </a:p>
          <a:p>
            <a:pPr lvl="1"/>
            <a:r>
              <a:rPr lang="en-GB" dirty="0"/>
              <a:t>Evidence-informed deliberative processes are time consuming, for technical and political reasons</a:t>
            </a:r>
          </a:p>
          <a:p>
            <a:pPr lvl="1"/>
            <a:r>
              <a:rPr lang="en-GB" dirty="0"/>
              <a:t>Need buy-in of staff, including senior staff to provide the organisational commitment to do things in this way, given the time commitment</a:t>
            </a:r>
          </a:p>
          <a:p>
            <a:pPr lvl="1"/>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purely technical solution to an essentially political set of issues - </a:t>
            </a:r>
            <a:r>
              <a:rPr lang="en-US" dirty="0"/>
              <a:t>differing perspectives and contested evidence are likely but decisions still have to be made, and will be made – so a question for discussion is whether something like PB, with or without MA, can help make do CRB in an informed and democratic way that might improve those decisions in a way which ensures we do as much as we can to uphold children’s rights.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8302-3FFA-44D8-A30D-DE8D2EA8BBF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6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50EE4-0B66-42AE-9AD6-22D3B946F8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21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3F73A-2568-4C12-B390-D81DC45654BB}" type="slidenum">
              <a:rPr lang="en-GB" smtClean="0"/>
              <a:t>2</a:t>
            </a:fld>
            <a:endParaRPr lang="en-GB" dirty="0"/>
          </a:p>
        </p:txBody>
      </p:sp>
    </p:spTree>
    <p:extLst>
      <p:ext uri="{BB962C8B-B14F-4D97-AF65-F5344CB8AC3E}">
        <p14:creationId xmlns:p14="http://schemas.microsoft.com/office/powerpoint/2010/main" val="2089433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3F73A-2568-4C12-B390-D81DC45654BB}" type="slidenum">
              <a:rPr lang="en-GB" smtClean="0"/>
              <a:t>54</a:t>
            </a:fld>
            <a:endParaRPr lang="en-GB" dirty="0"/>
          </a:p>
        </p:txBody>
      </p:sp>
    </p:spTree>
    <p:extLst>
      <p:ext uri="{BB962C8B-B14F-4D97-AF65-F5344CB8AC3E}">
        <p14:creationId xmlns:p14="http://schemas.microsoft.com/office/powerpoint/2010/main" val="309058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B3F73A-2568-4C12-B390-D81DC45654BB}" type="slidenum">
              <a:rPr lang="en-GB" smtClean="0"/>
              <a:t>3</a:t>
            </a:fld>
            <a:endParaRPr lang="en-GB" dirty="0"/>
          </a:p>
        </p:txBody>
      </p:sp>
    </p:spTree>
    <p:extLst>
      <p:ext uri="{BB962C8B-B14F-4D97-AF65-F5344CB8AC3E}">
        <p14:creationId xmlns:p14="http://schemas.microsoft.com/office/powerpoint/2010/main" val="397273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12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start with the question that perhaps we can consider later in the discussion.</a:t>
            </a:r>
          </a:p>
          <a:p>
            <a:endParaRPr lang="en-GB" dirty="0"/>
          </a:p>
          <a:p>
            <a:r>
              <a:rPr lang="en-GB" dirty="0"/>
              <a:t>I then want to offer some thoughts that might help us answer that question: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do we need to do in order to develop and do CRB in an informed and democratic way?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can programme budgeting offer?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can’t it do? I want to be very clear on that because it is certainly not a panacea or quick fix, but I suspect no such things exist in this </a:t>
            </a:r>
            <a:r>
              <a:rPr lang="en-GB"/>
              <a:t>context.</a:t>
            </a:r>
            <a:endParaRPr lang="en-GB" dirty="0"/>
          </a:p>
          <a:p>
            <a:pPr marL="171450" indent="-171450">
              <a:buFont typeface="Arial" panose="020B0604020202020204" pitchFamily="34" charset="0"/>
              <a:buChar char="•"/>
            </a:pPr>
            <a:r>
              <a:rPr lang="en-GB" dirty="0"/>
              <a:t>Summary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48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through what might help with CRB, I was struck by some of the things said in this document.</a:t>
            </a:r>
          </a:p>
          <a:p>
            <a:endParaRPr lang="en-GB" dirty="0"/>
          </a:p>
          <a:p>
            <a:r>
              <a:rPr lang="en-GB" dirty="0"/>
              <a:t>So I’m going to spend a few minutes picking out some things from it that I think are particularly relevant to a discussion around PB and CRB.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34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Firstly, it points to Article 4 of the UNCRC, which stresses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states are under an “obligation to guarantee that </a:t>
            </a:r>
            <a:r>
              <a:rPr lang="en-US" b="1" dirty="0"/>
              <a:t>budgets are </a:t>
            </a:r>
            <a:r>
              <a:rPr lang="en-US" b="1" dirty="0" err="1"/>
              <a:t>mobilised</a:t>
            </a:r>
            <a:r>
              <a:rPr lang="en-US" b="1" dirty="0"/>
              <a:t> to </a:t>
            </a:r>
            <a:r>
              <a:rPr lang="en-US" b="1" dirty="0" err="1"/>
              <a:t>realise</a:t>
            </a:r>
            <a:r>
              <a:rPr lang="en-US" b="1" dirty="0"/>
              <a:t> children’s rights, because </a:t>
            </a:r>
            <a:r>
              <a:rPr lang="en-US" b="1" i="1" dirty="0"/>
              <a:t>the implementation of rights has much to do with how governments generate, allocate, and spend their resources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document suggests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realisation</a:t>
            </a:r>
            <a:r>
              <a:rPr lang="en-US" dirty="0"/>
              <a:t> of children’s economic, social, and cultural (ESC) rights …are </a:t>
            </a:r>
            <a:r>
              <a:rPr lang="en-US" i="1" dirty="0">
                <a:highlight>
                  <a:srgbClr val="FFFF00"/>
                </a:highlight>
              </a:rPr>
              <a:t>more resource-dependent than civil and political rights, </a:t>
            </a:r>
            <a:r>
              <a:rPr lang="en-US" i="0" dirty="0">
                <a:highlight>
                  <a:srgbClr val="FFFF00"/>
                </a:highlight>
              </a:rPr>
              <a:t>which I interpreted as meaning that upholding children’s ESC rights is </a:t>
            </a:r>
            <a:r>
              <a:rPr lang="en-US" dirty="0">
                <a:highlight>
                  <a:srgbClr val="FFFF00"/>
                </a:highlight>
              </a:rPr>
              <a:t>about things like tackling poverty, ensuring equal access to good education and health care for all children, providing good social work services when they are needed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states’ financial resources, as reflected in their budgets, are critical to fulfilling children's ESC rights.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29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It follows from that, that to deliver this obligation, it is </a:t>
            </a:r>
            <a:r>
              <a:rPr lang="en-GB" dirty="0"/>
              <a:t>important to know where resources are currently going. </a:t>
            </a:r>
            <a:r>
              <a:rPr lang="en-GB" dirty="0" err="1"/>
              <a:t>CRBiS</a:t>
            </a:r>
            <a:r>
              <a:rPr lang="en-GB" dirty="0"/>
              <a:t> points to the need to “</a:t>
            </a:r>
            <a:r>
              <a:rPr lang="en-GB" dirty="0" err="1"/>
              <a:t>i</a:t>
            </a:r>
            <a:r>
              <a:rPr lang="en-US" dirty="0" err="1"/>
              <a:t>dentify</a:t>
            </a:r>
            <a:r>
              <a:rPr lang="en-US" dirty="0"/>
              <a:t> direct </a:t>
            </a:r>
            <a:r>
              <a:rPr lang="en-US" b="1" i="1" dirty="0"/>
              <a:t>and indirect </a:t>
            </a:r>
            <a:r>
              <a:rPr lang="en-US" dirty="0"/>
              <a:t>allocations for children in the budget.” This does not necessarily </a:t>
            </a:r>
            <a:r>
              <a:rPr lang="en-US" b="0" i="0" dirty="0"/>
              <a:t>separate budgets for children, but budgets need to be able to identify how much of the spend goes to children to uphold their rights. </a:t>
            </a:r>
          </a:p>
          <a:p>
            <a:endParaRPr lang="en-US" b="1" i="1" dirty="0"/>
          </a:p>
          <a:p>
            <a:r>
              <a:rPr lang="en-US" dirty="0"/>
              <a:t>It goes further in stating that under the Max. Available Resources Principle of the CRC, “no state can claim that it is fulfilling children’s ESC unless it can identify the proportions of its national and other budgets that are allocated to children.” </a:t>
            </a:r>
          </a:p>
          <a:p>
            <a:endParaRPr lang="en-US" dirty="0"/>
          </a:p>
          <a:p>
            <a:r>
              <a:rPr lang="en-US" dirty="0"/>
              <a:t>It suggests that the CRC requires that states allocate the maximum possible whilst recognizing resources aren’t limitless.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doesn’t mean available resources should be seen as fixed or static. They reflect policy choices for which Scottish Government and, within spending areas, public bodies are responsible. </a:t>
            </a:r>
            <a:endParaRPr lang="en-US" i="1" dirty="0"/>
          </a:p>
          <a:p>
            <a:r>
              <a:rPr lang="en-US" dirty="0"/>
              <a:t>Where additional resources are required to put in place what is agreed to be required to uphold children’s rights, those resources should be found. </a:t>
            </a:r>
          </a:p>
          <a:p>
            <a:endParaRPr lang="en-US" dirty="0"/>
          </a:p>
          <a:p>
            <a:r>
              <a:rPr lang="en-US" dirty="0"/>
              <a:t>Of course, they need to be found from somewhere so there will be opportunity costs that need to be considered in delivering on the rights of children. </a:t>
            </a:r>
          </a:p>
          <a:p>
            <a:endParaRPr lang="en-US" dirty="0"/>
          </a:p>
          <a:p>
            <a:r>
              <a:rPr lang="en-US" dirty="0"/>
              <a:t>An issue I noticed was raised in the Speaker Briefing:</a:t>
            </a:r>
          </a:p>
          <a:p>
            <a:pPr lvl="0"/>
            <a:r>
              <a:rPr lang="en-GB" sz="1200" kern="1200" dirty="0">
                <a:solidFill>
                  <a:schemeClr val="tx1"/>
                </a:solidFill>
                <a:effectLst/>
                <a:latin typeface="+mn-lt"/>
                <a:ea typeface="+mn-ea"/>
                <a:cs typeface="+mn-cs"/>
              </a:rPr>
              <a:t>1. Budget holders feel the need to balance the needs of various population groups within their budgets</a:t>
            </a:r>
          </a:p>
          <a:p>
            <a:r>
              <a:rPr lang="en-GB" sz="1200" kern="1200" dirty="0">
                <a:solidFill>
                  <a:schemeClr val="tx1"/>
                </a:solidFill>
                <a:effectLst/>
                <a:latin typeface="+mn-lt"/>
                <a:ea typeface="+mn-ea"/>
                <a:cs typeface="+mn-cs"/>
              </a:rPr>
              <a:t>2. Budget holders need to balance the fulfilment of rights with other statutory responsibilities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waste collection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96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On top of the preceding guiding principles, the CRC also identified five general budget principles for children’s rights: effectiveness, efficiency, equity, transparency, and sustainability.</a:t>
            </a:r>
          </a:p>
          <a:p>
            <a:pPr marL="0" indent="0">
              <a:buNone/>
            </a:pPr>
            <a:endParaRPr lang="en-US" dirty="0"/>
          </a:p>
          <a:p>
            <a:pPr marL="0" indent="0">
              <a:buNone/>
            </a:pPr>
            <a:r>
              <a:rPr lang="en-US" i="1" dirty="0"/>
              <a:t>Every budgetary decision must reflect these principles</a:t>
            </a:r>
            <a:r>
              <a:rPr lang="en-US" dirty="0"/>
              <a:t>. p.13</a:t>
            </a:r>
          </a:p>
          <a:p>
            <a:pPr marL="0" indent="0">
              <a:buNone/>
            </a:pPr>
            <a:endParaRPr lang="en-US" dirty="0"/>
          </a:p>
          <a:p>
            <a:pPr marL="0" indent="0">
              <a:buNone/>
            </a:pPr>
            <a:r>
              <a:rPr lang="en-US" dirty="0"/>
              <a:t>Which implies some process or processes need to be in place to ensure they do.</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120D3-2A01-47AF-B98B-F203B69B9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88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FBA1232-3831-4FA5-BE80-6DF5D44029C3}" type="datetimeFigureOut">
              <a:rPr lang="en-GB" smtClean="0"/>
              <a:t>06/12/2024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65D290-0E20-428B-B45F-BA038CF67139}" type="slidenum">
              <a:rPr lang="en-GB" smtClean="0"/>
              <a:t>‹#›</a:t>
            </a:fld>
            <a:endParaRPr lang="en-GB"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24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52483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65D290-0E20-428B-B45F-BA038CF67139}"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72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55A5808-3B61-48CC-92EF-85AC2E0DFA56}" type="datetime2">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Friday, December 6, 2024</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3AF3C6-0FD4-4939-991C-00DDE5C56815}" type="datetime2">
              <a:rPr kumimoji="0" lang="en-US" sz="12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Friday, December 6, 2024</a:t>
            </a:fld>
            <a:endParaRPr kumimoji="0" lang="en-US" sz="12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12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7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97A4-2F76-41DB-A190-87438B6EB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36B4A6-7BF6-4799-B924-100FC6CEB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A52E7B-FE63-4544-AA0C-B5E9DE0087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1D9914F-B695-4802-87F1-5D8DF52AC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7413C1-D7E1-4384-ABFA-C1D050CEBB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96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40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DCB01-63BA-402F-AD28-05C180A64C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98A00C9-BF97-436B-9816-5AF79F06D0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9EB07E-5DBC-4A73-85F9-A4AA6C3F9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29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80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235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5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2819433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509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6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159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DCB01-63BA-402F-AD28-05C180A64C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98A00C9-BF97-436B-9816-5AF79F06D0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9EB07E-5DBC-4A73-85F9-A4AA6C3F9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260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DCB01-63BA-402F-AD28-05C180A64C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98A00C9-BF97-436B-9816-5AF79F06D0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9EB07E-5DBC-4A73-85F9-A4AA6C3F9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856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544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771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DCB01-63BA-402F-AD28-05C180A64C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98A00C9-BF97-436B-9816-5AF79F06D0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49EB07E-5DBC-4A73-85F9-A4AA6C3F9B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660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7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62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65D290-0E20-428B-B45F-BA038CF67139}" type="slidenum">
              <a:rPr lang="en-GB" smtClean="0"/>
              <a:t>‹#›</a:t>
            </a:fld>
            <a:endParaRPr lang="en-GB"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7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AA35-AE38-41D7-ACCF-ABA2BBD54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2C98AD-6502-4716-9586-B7C8FAA2AF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9E2C5-6376-4BFC-A7F0-724F22FECD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9A11D2-D108-41B2-B0C1-47B7AD4394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8F5083-6C33-4086-B966-2F0FE3362C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5147E3-A9DC-4A91-A47B-52775B3F1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EDA7E-25B1-48BE-A4DC-84A4A54FD88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71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4596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292693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42184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279263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65D290-0E20-428B-B45F-BA038CF67139}" type="slidenum">
              <a:rPr lang="en-GB" smtClean="0"/>
              <a:t>‹#›</a:t>
            </a:fld>
            <a:endParaRPr lang="en-GB" dirty="0"/>
          </a:p>
        </p:txBody>
      </p:sp>
    </p:spTree>
    <p:extLst>
      <p:ext uri="{BB962C8B-B14F-4D97-AF65-F5344CB8AC3E}">
        <p14:creationId xmlns:p14="http://schemas.microsoft.com/office/powerpoint/2010/main" val="118497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BA1232-3831-4FA5-BE80-6DF5D44029C3}" type="datetimeFigureOut">
              <a:rPr lang="en-GB" smtClean="0"/>
              <a:t>06/12/2024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65D290-0E20-428B-B45F-BA038CF67139}" type="slidenum">
              <a:rPr lang="en-GB" smtClean="0"/>
              <a:t>‹#›</a:t>
            </a:fld>
            <a:endParaRPr lang="en-GB"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4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FBA1232-3831-4FA5-BE80-6DF5D44029C3}" type="datetimeFigureOut">
              <a:rPr lang="en-GB" smtClean="0"/>
              <a:t>06/12/2024</a:t>
            </a:fld>
            <a:endParaRPr lang="en-GB"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565D290-0E20-428B-B45F-BA038CF67139}"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7363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94699811"/>
      </p:ext>
    </p:extLst>
  </p:cSld>
  <p:clrMap bg1="lt1" tx1="dk1" bg2="lt2" tx2="dk2" accent1="accent1" accent2="accent2" accent3="accent3" accent4="accent4" accent5="accent5" accent6="accent6" hlink="hlink" folHlink="folHlink"/>
  <p:sldLayoutIdLst>
    <p:sldLayoutId id="21474841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3696331596"/>
      </p:ext>
    </p:extLst>
  </p:cSld>
  <p:clrMap bg1="lt1" tx1="dk1" bg2="lt2" tx2="dk2" accent1="accent1" accent2="accent2" accent3="accent3" accent4="accent4" accent5="accent5" accent6="accent6" hlink="hlink" folHlink="folHlink"/>
  <p:sldLayoutIdLst>
    <p:sldLayoutId id="21474841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3795748050"/>
      </p:ext>
    </p:extLst>
  </p:cSld>
  <p:clrMap bg1="lt1" tx1="dk1" bg2="lt2" tx2="dk2" accent1="accent1" accent2="accent2" accent3="accent3" accent4="accent4" accent5="accent5" accent6="accent6" hlink="hlink" folHlink="folHlink"/>
  <p:sldLayoutIdLst>
    <p:sldLayoutId id="21474841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946080777"/>
      </p:ext>
    </p:extLst>
  </p:cSld>
  <p:clrMap bg1="lt1" tx1="dk1" bg2="lt2" tx2="dk2" accent1="accent1" accent2="accent2" accent3="accent3" accent4="accent4" accent5="accent5" accent6="accent6" hlink="hlink" folHlink="folHlink"/>
  <p:sldLayoutIdLst>
    <p:sldLayoutId id="21474841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1183296834"/>
      </p:ext>
    </p:extLst>
  </p:cSld>
  <p:clrMap bg1="lt1" tx1="dk1" bg2="lt2" tx2="dk2" accent1="accent1" accent2="accent2" accent3="accent3" accent4="accent4" accent5="accent5" accent6="accent6" hlink="hlink" folHlink="folHlink"/>
  <p:sldLayoutIdLst>
    <p:sldLayoutId id="21474841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1820562859"/>
      </p:ext>
    </p:extLst>
  </p:cSld>
  <p:clrMap bg1="lt1" tx1="dk1" bg2="lt2" tx2="dk2" accent1="accent1" accent2="accent2" accent3="accent3" accent4="accent4" accent5="accent5" accent6="accent6" hlink="hlink" folHlink="folHlink"/>
  <p:sldLayoutIdLst>
    <p:sldLayoutId id="21474841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278634292"/>
      </p:ext>
    </p:extLst>
  </p:cSld>
  <p:clrMap bg1="lt1" tx1="dk1" bg2="lt2" tx2="dk2" accent1="accent1" accent2="accent2" accent3="accent3" accent4="accent4" accent5="accent5" accent6="accent6" hlink="hlink" folHlink="folHlink"/>
  <p:sldLayoutIdLst>
    <p:sldLayoutId id="21474841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3984684207"/>
      </p:ext>
    </p:extLst>
  </p:cSld>
  <p:clrMap bg1="lt1" tx1="dk1" bg2="lt2" tx2="dk2" accent1="accent1" accent2="accent2" accent3="accent3" accent4="accent4" accent5="accent5" accent6="accent6" hlink="hlink" folHlink="folHlink"/>
  <p:sldLayoutIdLst>
    <p:sldLayoutId id="21474841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94265424"/>
      </p:ext>
    </p:extLst>
  </p:cSld>
  <p:clrMap bg1="lt1" tx1="dk1" bg2="lt2" tx2="dk2" accent1="accent1" accent2="accent2" accent3="accent3" accent4="accent4" accent5="accent5" accent6="accent6" hlink="hlink" folHlink="folHlink"/>
  <p:sldLayoutIdLst>
    <p:sldLayoutId id="21474842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4048782706"/>
      </p:ext>
    </p:extLst>
  </p:cSld>
  <p:clrMap bg1="lt1" tx1="dk1" bg2="lt2" tx2="dk2" accent1="accent1" accent2="accent2" accent3="accent3" accent4="accent4" accent5="accent5" accent6="accent6" hlink="hlink" folHlink="folHlink"/>
  <p:sldLayoutIdLst>
    <p:sldLayoutId id="21474842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E0C963C-C1DB-4AFD-9DDC-0691666BF49B}" type="datetime2">
              <a:rPr lang="en-US" smtClean="0"/>
              <a:pPr/>
              <a:t>Friday, December 6, 2024</a:t>
            </a:fld>
            <a:endParaRPr lang="en-US" cap="all"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algn="l"/>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599489329"/>
      </p:ext>
    </p:extLst>
  </p:cSld>
  <p:clrMap bg1="lt1" tx1="dk1" bg2="lt2" tx2="dk2" accent1="accent1" accent2="accent2" accent3="accent3" accent4="accent4" accent5="accent5" accent6="accent6" hlink="hlink" folHlink="folHlink"/>
  <p:sldLayoutIdLst>
    <p:sldLayoutId id="2147484167" r:id="rId1"/>
    <p:sldLayoutId id="2147484168" r:id="rId2"/>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96380195"/>
      </p:ext>
    </p:extLst>
  </p:cSld>
  <p:clrMap bg1="lt1" tx1="dk1" bg2="lt2" tx2="dk2" accent1="accent1" accent2="accent2" accent3="accent3" accent4="accent4" accent5="accent5" accent6="accent6" hlink="hlink" folHlink="folHlink"/>
  <p:sldLayoutIdLst>
    <p:sldLayoutId id="21474841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689598835"/>
      </p:ext>
    </p:extLst>
  </p:cSld>
  <p:clrMap bg1="lt1" tx1="dk1" bg2="lt2" tx2="dk2" accent1="accent1" accent2="accent2" accent3="accent3" accent4="accent4" accent5="accent5" accent6="accent6" hlink="hlink" folHlink="folHlink"/>
  <p:sldLayoutIdLst>
    <p:sldLayoutId id="21474841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64872096"/>
      </p:ext>
    </p:extLst>
  </p:cSld>
  <p:clrMap bg1="lt1" tx1="dk1" bg2="lt2" tx2="dk2" accent1="accent1" accent2="accent2" accent3="accent3" accent4="accent4" accent5="accent5" accent6="accent6" hlink="hlink" folHlink="folHlink"/>
  <p:sldLayoutIdLst>
    <p:sldLayoutId id="21474841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530811657"/>
      </p:ext>
    </p:extLst>
  </p:cSld>
  <p:clrMap bg1="lt1" tx1="dk1" bg2="lt2" tx2="dk2" accent1="accent1" accent2="accent2" accent3="accent3" accent4="accent4" accent5="accent5" accent6="accent6" hlink="hlink" folHlink="folHlink"/>
  <p:sldLayoutIdLst>
    <p:sldLayoutId id="21474841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1709238720"/>
      </p:ext>
    </p:extLst>
  </p:cSld>
  <p:clrMap bg1="lt1" tx1="dk1" bg2="lt2" tx2="dk2" accent1="accent1" accent2="accent2" accent3="accent3" accent4="accent4" accent5="accent5" accent6="accent6" hlink="hlink" folHlink="folHlink"/>
  <p:sldLayoutIdLst>
    <p:sldLayoutId id="2147484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2501029411"/>
      </p:ext>
    </p:extLst>
  </p:cSld>
  <p:clrMap bg1="lt1" tx1="dk1" bg2="lt2" tx2="dk2" accent1="accent1" accent2="accent2" accent3="accent3" accent4="accent4" accent5="accent5" accent6="accent6" hlink="hlink" folHlink="folHlink"/>
  <p:sldLayoutIdLst>
    <p:sldLayoutId id="21474841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D95B7-D17A-48FC-AE9C-B7B849E5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594B98-E292-4385-BFBB-3938140C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436888-4CBC-4958-8BAC-5DDE1553A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A11D2-D108-41B2-B0C1-47B7AD4394AA}" type="datetimeFigureOut">
              <a:rPr lang="en-GB" smtClean="0"/>
              <a:t>06/12/2024</a:t>
            </a:fld>
            <a:endParaRPr lang="en-GB"/>
          </a:p>
        </p:txBody>
      </p:sp>
      <p:sp>
        <p:nvSpPr>
          <p:cNvPr id="5" name="Footer Placeholder 4">
            <a:extLst>
              <a:ext uri="{FF2B5EF4-FFF2-40B4-BE49-F238E27FC236}">
                <a16:creationId xmlns:a16="http://schemas.microsoft.com/office/drawing/2014/main" id="{BE0E78CE-15D3-4ABD-894C-84BA1A9D2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5702C-6C20-4A08-972D-F40A65612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DA7E-25B1-48BE-A4DC-84A4A54FD889}" type="slidenum">
              <a:rPr lang="en-GB" smtClean="0"/>
              <a:t>‹#›</a:t>
            </a:fld>
            <a:endParaRPr lang="en-GB"/>
          </a:p>
        </p:txBody>
      </p:sp>
    </p:spTree>
    <p:extLst>
      <p:ext uri="{BB962C8B-B14F-4D97-AF65-F5344CB8AC3E}">
        <p14:creationId xmlns:p14="http://schemas.microsoft.com/office/powerpoint/2010/main" val="1133893223"/>
      </p:ext>
    </p:extLst>
  </p:cSld>
  <p:clrMap bg1="lt1" tx1="dk1" bg2="lt2" tx2="dk2" accent1="accent1" accent2="accent2" accent3="accent3" accent4="accent4" accent5="accent5" accent6="accent6" hlink="hlink" folHlink="folHlink"/>
  <p:sldLayoutIdLst>
    <p:sldLayoutId id="21474841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mailto:childrens.rights@ed.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edia.ed.ac.uk/media/1_q6l2m8js"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media.ed.ac.uk/media/1_q6l2m8js?kalturaStartTime=241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ogetherscotland.org.uk/media/3358/human_rights_clinic_final_version.pdf"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improvementservice.org.uk/products-and-services/inequality-economy-and-climate-change/uncrc-implementation-project" TargetMode="Externa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media.ed.ac.uk/media/1_q6l2m8js" TargetMode="External"/><Relationship Id="rId4" Type="http://schemas.openxmlformats.org/officeDocument/2006/relationships/hyperlink" Target="https://education-sport.ed.ac.uk/research/centres-groups-networks/observatory-childrens-human-rights-scotlan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s://www.scotphn.net/wp-content/uploads/2015/11/Priority-setting-in-Health-and-Social-Care-Partnerships.pdf" TargetMode="External"/><Relationship Id="rId2" Type="http://schemas.openxmlformats.org/officeDocument/2006/relationships/hyperlink" Target="https://www.gov.scot/binaries/content/documents/govscot/publications/advice-and-guidance/2016/09/advice-note-prioritisation-process/documents/00505886-pdf/00505886-pdf/govscot%3Adocument/00505886.pdf" TargetMode="Externa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dia.ed.ac.uk/media/1_q6l2m8js?kalturaStartTime=324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media.ed.ac.uk/media/1_q6l2m8js?kalturaStartTime=5293" TargetMode="External"/><Relationship Id="rId4" Type="http://schemas.openxmlformats.org/officeDocument/2006/relationships/hyperlink" Target="https://media.ed.ac.uk/media/1_q6l2m8js?kalturaStartTime=4715"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hyperlink" Target="https://media.ed.ac.uk/media/1_q6l2m8js?kalturaStartTime=6017"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media.ed.ac.uk/media/1_q6l2m8js?kalturaStartTime=6863"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hildrens.rights@ed.ac.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media.ed.ac.uk/media/1_q6l2m8js?kalturaStartTime=17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media.ed.ac.uk/media/1_q6l2m8js?kalturaStartTime=57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media.ed.ac.uk/media/1_q6l2m8js?kalturaStartTime=132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3969" y="4647740"/>
            <a:ext cx="1091074" cy="1091074"/>
          </a:xfrm>
          <a:prstGeom prst="rect">
            <a:avLst/>
          </a:prstGeom>
        </p:spPr>
      </p:pic>
      <p:sp>
        <p:nvSpPr>
          <p:cNvPr id="8" name="Title 1"/>
          <p:cNvSpPr txBox="1">
            <a:spLocks/>
          </p:cNvSpPr>
          <p:nvPr/>
        </p:nvSpPr>
        <p:spPr>
          <a:xfrm>
            <a:off x="2521610" y="5044731"/>
            <a:ext cx="5660365"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endParaRPr lang="en-GB" sz="1600" b="1" dirty="0"/>
          </a:p>
          <a:p>
            <a:endParaRPr lang="en-GB" sz="1600" b="1" dirty="0"/>
          </a:p>
          <a:p>
            <a:endParaRPr lang="en-GB" sz="1600" b="1" dirty="0"/>
          </a:p>
          <a:p>
            <a:r>
              <a:rPr lang="en-GB" sz="2000" b="1" dirty="0"/>
              <a:t>Contact email: </a:t>
            </a:r>
            <a:r>
              <a:rPr lang="en-GB" sz="2000" b="1" dirty="0">
                <a:hlinkClick r:id="rId4"/>
              </a:rPr>
              <a:t>childrens.rights@ed.ac.uk</a:t>
            </a:r>
            <a:r>
              <a:rPr lang="en-GB" sz="2000" b="1" dirty="0"/>
              <a:t> </a:t>
            </a:r>
            <a:r>
              <a:rPr lang="en-GB" sz="1600" b="1" dirty="0"/>
              <a:t/>
            </a:r>
            <a:br>
              <a:rPr lang="en-GB" sz="1600" b="1" dirty="0"/>
            </a:br>
            <a:endParaRPr lang="en-GB" sz="1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7303" y="5888823"/>
            <a:ext cx="2796048" cy="567515"/>
          </a:xfrm>
          <a:prstGeom prst="rect">
            <a:avLst/>
          </a:prstGeom>
        </p:spPr>
      </p:pic>
      <p:sp>
        <p:nvSpPr>
          <p:cNvPr id="12" name="Title 1"/>
          <p:cNvSpPr txBox="1">
            <a:spLocks/>
          </p:cNvSpPr>
          <p:nvPr/>
        </p:nvSpPr>
        <p:spPr>
          <a:xfrm>
            <a:off x="1024128" y="585215"/>
            <a:ext cx="8818372" cy="3348609"/>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gn="l"/>
            <a:r>
              <a:rPr lang="en-GB" sz="6600" dirty="0"/>
              <a:t>Seminar on Public Financing for Children’s Rights </a:t>
            </a:r>
          </a:p>
          <a:p>
            <a:pPr algn="l"/>
            <a:endParaRPr lang="en-GB" sz="4000" dirty="0"/>
          </a:p>
          <a:p>
            <a:pPr algn="l"/>
            <a:r>
              <a:rPr lang="en-GB" sz="4000" dirty="0"/>
              <a:t>6</a:t>
            </a:r>
            <a:r>
              <a:rPr lang="en-GB" sz="4000" baseline="30000" dirty="0"/>
              <a:t>th</a:t>
            </a:r>
            <a:r>
              <a:rPr lang="en-GB" sz="4000" dirty="0"/>
              <a:t> November 2024</a:t>
            </a:r>
            <a:endParaRPr lang="en-GB" sz="4000" dirty="0">
              <a:solidFill>
                <a:srgbClr val="FF0000"/>
              </a:solidFill>
            </a:endParaRPr>
          </a:p>
        </p:txBody>
      </p:sp>
      <p:pic>
        <p:nvPicPr>
          <p:cNvPr id="10" name="Picture 9" descr="IS Logo - CMY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9650" y="4846073"/>
            <a:ext cx="1669027" cy="892741"/>
          </a:xfrm>
          <a:prstGeom prst="rect">
            <a:avLst/>
          </a:prstGeom>
          <a:noFill/>
        </p:spPr>
      </p:pic>
    </p:spTree>
    <p:extLst>
      <p:ext uri="{BB962C8B-B14F-4D97-AF65-F5344CB8AC3E}">
        <p14:creationId xmlns:p14="http://schemas.microsoft.com/office/powerpoint/2010/main" val="170944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717B-EDEE-2BE3-BA2E-CDC9A6401D5A}"/>
              </a:ext>
            </a:extLst>
          </p:cNvPr>
          <p:cNvSpPr>
            <a:spLocks noGrp="1"/>
          </p:cNvSpPr>
          <p:nvPr>
            <p:ph type="title"/>
          </p:nvPr>
        </p:nvSpPr>
        <p:spPr/>
        <p:txBody>
          <a:bodyPr/>
          <a:lstStyle/>
          <a:p>
            <a:r>
              <a:rPr lang="en-US" dirty="0"/>
              <a:t>Europe and Central Asia Region</a:t>
            </a:r>
          </a:p>
        </p:txBody>
      </p:sp>
      <p:pic>
        <p:nvPicPr>
          <p:cNvPr id="6" name="Content Placeholder 5" descr="A map of the middle east&#10;&#10;Description automatically generated">
            <a:extLst>
              <a:ext uri="{FF2B5EF4-FFF2-40B4-BE49-F238E27FC236}">
                <a16:creationId xmlns:a16="http://schemas.microsoft.com/office/drawing/2014/main" id="{AAF6FB88-5A14-BD71-7BD4-663FF6F44B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911" y="1539783"/>
            <a:ext cx="8188177" cy="4708617"/>
          </a:xfrm>
        </p:spPr>
      </p:pic>
    </p:spTree>
    <p:extLst>
      <p:ext uri="{BB962C8B-B14F-4D97-AF65-F5344CB8AC3E}">
        <p14:creationId xmlns:p14="http://schemas.microsoft.com/office/powerpoint/2010/main" val="259202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5D57-FC32-35BF-7663-D922AC61B0BF}"/>
              </a:ext>
            </a:extLst>
          </p:cNvPr>
          <p:cNvSpPr>
            <a:spLocks noGrp="1"/>
          </p:cNvSpPr>
          <p:nvPr>
            <p:ph type="title"/>
          </p:nvPr>
        </p:nvSpPr>
        <p:spPr>
          <a:xfrm>
            <a:off x="4648404" y="609600"/>
            <a:ext cx="6822744" cy="1356360"/>
          </a:xfrm>
        </p:spPr>
        <p:txBody>
          <a:bodyPr>
            <a:normAutofit/>
          </a:bodyPr>
          <a:lstStyle/>
          <a:p>
            <a:r>
              <a:rPr lang="en-US" dirty="0"/>
              <a:t>CRC’s Article IV</a:t>
            </a:r>
          </a:p>
        </p:txBody>
      </p:sp>
      <p:pic>
        <p:nvPicPr>
          <p:cNvPr id="7" name="Graphic 6" descr="Meeting">
            <a:extLst>
              <a:ext uri="{FF2B5EF4-FFF2-40B4-BE49-F238E27FC236}">
                <a16:creationId xmlns:a16="http://schemas.microsoft.com/office/drawing/2014/main" id="{846D89EC-9924-4158-8D3E-31850273FD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72065" y="1860302"/>
            <a:ext cx="3135414" cy="3135414"/>
          </a:xfrm>
          <a:prstGeom prst="rect">
            <a:avLst/>
          </a:prstGeom>
        </p:spPr>
      </p:pic>
      <p:sp>
        <p:nvSpPr>
          <p:cNvPr id="3" name="Content Placeholder 2">
            <a:extLst>
              <a:ext uri="{FF2B5EF4-FFF2-40B4-BE49-F238E27FC236}">
                <a16:creationId xmlns:a16="http://schemas.microsoft.com/office/drawing/2014/main" id="{246E2C1D-6341-F6E3-BFF2-D15BA1107A91}"/>
              </a:ext>
            </a:extLst>
          </p:cNvPr>
          <p:cNvSpPr>
            <a:spLocks noGrp="1"/>
          </p:cNvSpPr>
          <p:nvPr>
            <p:ph idx="1"/>
          </p:nvPr>
        </p:nvSpPr>
        <p:spPr>
          <a:xfrm>
            <a:off x="4297680" y="2057400"/>
            <a:ext cx="3739416" cy="4038600"/>
          </a:xfrm>
        </p:spPr>
        <p:txBody>
          <a:bodyPr>
            <a:normAutofit fontScale="92500" lnSpcReduction="10000"/>
          </a:bodyPr>
          <a:lstStyle/>
          <a:p>
            <a:r>
              <a:rPr lang="en-US" sz="2400" i="1" dirty="0"/>
              <a:t>With regards to economic, social and cultural rights, States Parties shall undertake </a:t>
            </a:r>
            <a:r>
              <a:rPr lang="en-US" sz="2400" b="1" i="1" dirty="0"/>
              <a:t>all appropriate legislative, administrative, and other measures </a:t>
            </a:r>
            <a:r>
              <a:rPr lang="en-US" sz="2400" i="1" dirty="0"/>
              <a:t>for the implementation of the rights recognized in the present Convention</a:t>
            </a:r>
            <a:r>
              <a:rPr lang="en-US" sz="2400" b="1" i="1" dirty="0"/>
              <a:t>, to the maximum extent of their available resources </a:t>
            </a:r>
            <a:r>
              <a:rPr lang="en-US" sz="2400" i="1" dirty="0"/>
              <a:t>and, where needed, within the framework of international co-operation. (…) </a:t>
            </a:r>
          </a:p>
        </p:txBody>
      </p:sp>
      <p:sp>
        <p:nvSpPr>
          <p:cNvPr id="5" name="Rectangle: Rounded Corners 4">
            <a:extLst>
              <a:ext uri="{FF2B5EF4-FFF2-40B4-BE49-F238E27FC236}">
                <a16:creationId xmlns:a16="http://schemas.microsoft.com/office/drawing/2014/main" id="{F761F963-9C4D-5E69-0490-39B5D8DD6FB8}"/>
              </a:ext>
            </a:extLst>
          </p:cNvPr>
          <p:cNvSpPr/>
          <p:nvPr/>
        </p:nvSpPr>
        <p:spPr>
          <a:xfrm>
            <a:off x="8585735" y="3407343"/>
            <a:ext cx="2810577" cy="76039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orbel" panose="020B0503020204020204"/>
                <a:ea typeface="+mn-ea"/>
                <a:cs typeface="+mn-cs"/>
              </a:rPr>
              <a:t>Maximum extent?</a:t>
            </a:r>
          </a:p>
        </p:txBody>
      </p:sp>
      <p:sp>
        <p:nvSpPr>
          <p:cNvPr id="6" name="Rectangle: Rounded Corners 5">
            <a:extLst>
              <a:ext uri="{FF2B5EF4-FFF2-40B4-BE49-F238E27FC236}">
                <a16:creationId xmlns:a16="http://schemas.microsoft.com/office/drawing/2014/main" id="{A10B32CD-2240-84D8-B752-2901CF3B0E8F}"/>
              </a:ext>
            </a:extLst>
          </p:cNvPr>
          <p:cNvSpPr/>
          <p:nvPr/>
        </p:nvSpPr>
        <p:spPr>
          <a:xfrm>
            <a:off x="8585735" y="4320139"/>
            <a:ext cx="2810577" cy="76039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orbel" panose="020B0503020204020204"/>
                <a:ea typeface="+mn-ea"/>
                <a:cs typeface="+mn-cs"/>
              </a:rPr>
              <a:t>Available resources?</a:t>
            </a:r>
          </a:p>
        </p:txBody>
      </p:sp>
      <p:sp>
        <p:nvSpPr>
          <p:cNvPr id="8" name="Rectangle: Rounded Corners 7">
            <a:extLst>
              <a:ext uri="{FF2B5EF4-FFF2-40B4-BE49-F238E27FC236}">
                <a16:creationId xmlns:a16="http://schemas.microsoft.com/office/drawing/2014/main" id="{D76989C4-63F3-6461-D950-3EDE907859C4}"/>
              </a:ext>
            </a:extLst>
          </p:cNvPr>
          <p:cNvSpPr/>
          <p:nvPr/>
        </p:nvSpPr>
        <p:spPr>
          <a:xfrm>
            <a:off x="8585735" y="2494547"/>
            <a:ext cx="2810577" cy="760396"/>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Corbel" panose="020B0503020204020204"/>
                <a:ea typeface="+mn-ea"/>
                <a:cs typeface="+mn-cs"/>
              </a:rPr>
              <a:t>Appropriate measures?</a:t>
            </a:r>
          </a:p>
        </p:txBody>
      </p:sp>
    </p:spTree>
    <p:extLst>
      <p:ext uri="{BB962C8B-B14F-4D97-AF65-F5344CB8AC3E}">
        <p14:creationId xmlns:p14="http://schemas.microsoft.com/office/powerpoint/2010/main" val="4851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009D-284D-3CB1-C7ED-BC7FCB6C926F}"/>
              </a:ext>
            </a:extLst>
          </p:cNvPr>
          <p:cNvSpPr>
            <a:spLocks noGrp="1"/>
          </p:cNvSpPr>
          <p:nvPr>
            <p:ph type="title"/>
          </p:nvPr>
        </p:nvSpPr>
        <p:spPr/>
        <p:txBody>
          <a:bodyPr/>
          <a:lstStyle/>
          <a:p>
            <a:r>
              <a:rPr lang="en-US" dirty="0"/>
              <a:t>* Contextual Elements *</a:t>
            </a:r>
          </a:p>
        </p:txBody>
      </p:sp>
      <p:sp>
        <p:nvSpPr>
          <p:cNvPr id="3" name="Content Placeholder 2">
            <a:extLst>
              <a:ext uri="{FF2B5EF4-FFF2-40B4-BE49-F238E27FC236}">
                <a16:creationId xmlns:a16="http://schemas.microsoft.com/office/drawing/2014/main" id="{7F8C8FFE-E32C-2D56-FE1B-39C03B6AB001}"/>
              </a:ext>
            </a:extLst>
          </p:cNvPr>
          <p:cNvSpPr>
            <a:spLocks noGrp="1"/>
          </p:cNvSpPr>
          <p:nvPr>
            <p:ph idx="1"/>
          </p:nvPr>
        </p:nvSpPr>
        <p:spPr/>
        <p:txBody>
          <a:bodyPr/>
          <a:lstStyle/>
          <a:p>
            <a:r>
              <a:rPr lang="en-US" dirty="0"/>
              <a:t>When compared to other regions of UNICEF</a:t>
            </a:r>
          </a:p>
          <a:p>
            <a:endParaRPr lang="en-US" dirty="0"/>
          </a:p>
          <a:p>
            <a:pPr marL="45720" indent="0">
              <a:buNone/>
            </a:pPr>
            <a:endParaRPr lang="en-US" dirty="0"/>
          </a:p>
          <a:p>
            <a:pPr marL="45720" indent="0">
              <a:buNone/>
            </a:pPr>
            <a:endParaRPr lang="en-US" dirty="0"/>
          </a:p>
        </p:txBody>
      </p:sp>
      <p:graphicFrame>
        <p:nvGraphicFramePr>
          <p:cNvPr id="4" name="Diagram 3">
            <a:extLst>
              <a:ext uri="{FF2B5EF4-FFF2-40B4-BE49-F238E27FC236}">
                <a16:creationId xmlns:a16="http://schemas.microsoft.com/office/drawing/2014/main" id="{58610E77-E310-5F02-EF7E-BDFF0B2A4930}"/>
              </a:ext>
            </a:extLst>
          </p:cNvPr>
          <p:cNvGraphicFramePr/>
          <p:nvPr>
            <p:extLst>
              <p:ext uri="{D42A27DB-BD31-4B8C-83A1-F6EECF244321}">
                <p14:modId xmlns:p14="http://schemas.microsoft.com/office/powerpoint/2010/main" val="2559673138"/>
              </p:ext>
            </p:extLst>
          </p:nvPr>
        </p:nvGraphicFramePr>
        <p:xfrm>
          <a:off x="1339526" y="3415888"/>
          <a:ext cx="9479815" cy="48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6540884-5DC2-B281-7ABD-5040116836A0}"/>
              </a:ext>
            </a:extLst>
          </p:cNvPr>
          <p:cNvGraphicFramePr/>
          <p:nvPr>
            <p:extLst>
              <p:ext uri="{D42A27DB-BD31-4B8C-83A1-F6EECF244321}">
                <p14:modId xmlns:p14="http://schemas.microsoft.com/office/powerpoint/2010/main" val="1975449274"/>
              </p:ext>
            </p:extLst>
          </p:nvPr>
        </p:nvGraphicFramePr>
        <p:xfrm>
          <a:off x="1339525" y="4154358"/>
          <a:ext cx="9479815" cy="4810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9DADE852-B6D9-497C-4988-C8C5EBF32ACD}"/>
              </a:ext>
            </a:extLst>
          </p:cNvPr>
          <p:cNvGraphicFramePr/>
          <p:nvPr>
            <p:extLst>
              <p:ext uri="{D42A27DB-BD31-4B8C-83A1-F6EECF244321}">
                <p14:modId xmlns:p14="http://schemas.microsoft.com/office/powerpoint/2010/main" val="4163653996"/>
              </p:ext>
            </p:extLst>
          </p:nvPr>
        </p:nvGraphicFramePr>
        <p:xfrm>
          <a:off x="1339527" y="2709328"/>
          <a:ext cx="9479815" cy="4810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a:extLst>
              <a:ext uri="{FF2B5EF4-FFF2-40B4-BE49-F238E27FC236}">
                <a16:creationId xmlns:a16="http://schemas.microsoft.com/office/drawing/2014/main" id="{22E7F733-BB9B-B311-1C42-F002BF7196D5}"/>
              </a:ext>
            </a:extLst>
          </p:cNvPr>
          <p:cNvGraphicFramePr/>
          <p:nvPr>
            <p:extLst>
              <p:ext uri="{D42A27DB-BD31-4B8C-83A1-F6EECF244321}">
                <p14:modId xmlns:p14="http://schemas.microsoft.com/office/powerpoint/2010/main" val="3465513821"/>
              </p:ext>
            </p:extLst>
          </p:nvPr>
        </p:nvGraphicFramePr>
        <p:xfrm>
          <a:off x="1339524" y="4855209"/>
          <a:ext cx="9479815" cy="48108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187528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15DF-8082-98D2-68E5-AFA56B696F52}"/>
              </a:ext>
            </a:extLst>
          </p:cNvPr>
          <p:cNvSpPr>
            <a:spLocks noGrp="1"/>
          </p:cNvSpPr>
          <p:nvPr>
            <p:ph type="title"/>
          </p:nvPr>
        </p:nvSpPr>
        <p:spPr/>
        <p:txBody>
          <a:bodyPr/>
          <a:lstStyle/>
          <a:p>
            <a:r>
              <a:rPr lang="en-US" dirty="0"/>
              <a:t>Objective and Expected Result</a:t>
            </a:r>
          </a:p>
        </p:txBody>
      </p:sp>
      <p:sp>
        <p:nvSpPr>
          <p:cNvPr id="3" name="Content Placeholder 2">
            <a:extLst>
              <a:ext uri="{FF2B5EF4-FFF2-40B4-BE49-F238E27FC236}">
                <a16:creationId xmlns:a16="http://schemas.microsoft.com/office/drawing/2014/main" id="{670762A8-1188-1B67-F9EE-52B487AD1994}"/>
              </a:ext>
            </a:extLst>
          </p:cNvPr>
          <p:cNvSpPr>
            <a:spLocks noGrp="1"/>
          </p:cNvSpPr>
          <p:nvPr>
            <p:ph idx="1"/>
          </p:nvPr>
        </p:nvSpPr>
        <p:spPr/>
        <p:txBody>
          <a:bodyPr/>
          <a:lstStyle/>
          <a:p>
            <a:endParaRPr lang="en-US" dirty="0"/>
          </a:p>
        </p:txBody>
      </p:sp>
      <p:sp>
        <p:nvSpPr>
          <p:cNvPr id="4" name="Rectangle: Rounded Corners 3">
            <a:extLst>
              <a:ext uri="{FF2B5EF4-FFF2-40B4-BE49-F238E27FC236}">
                <a16:creationId xmlns:a16="http://schemas.microsoft.com/office/drawing/2014/main" id="{7F5BE3E0-8E1A-C038-3D65-8A75FB121455}"/>
              </a:ext>
            </a:extLst>
          </p:cNvPr>
          <p:cNvSpPr/>
          <p:nvPr/>
        </p:nvSpPr>
        <p:spPr>
          <a:xfrm>
            <a:off x="1289786" y="2136809"/>
            <a:ext cx="9596388" cy="38886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orbel" panose="020B0503020204020204"/>
                <a:ea typeface="+mn-ea"/>
                <a:cs typeface="+mn-cs"/>
              </a:rPr>
              <a:t>GENERAL OBJECTIVE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orbel" panose="020B0503020204020204"/>
                <a:ea typeface="+mn-ea"/>
                <a:cs typeface="+mn-cs"/>
              </a:rPr>
              <a:t>A planning and budgeting process that is fully considerate of the needs and costs required for the fulfillment of child rights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114F4080-DC26-E174-D480-B052314A426A}"/>
              </a:ext>
            </a:extLst>
          </p:cNvPr>
          <p:cNvSpPr/>
          <p:nvPr/>
        </p:nvSpPr>
        <p:spPr>
          <a:xfrm>
            <a:off x="1848051" y="4880008"/>
            <a:ext cx="8518357" cy="9817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SPECIFIC OBJECTIVE (UNICEF)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A) Accurate data &gt; inputs, B) timely delivered, C) to the right stakeholder</a:t>
            </a:r>
          </a:p>
        </p:txBody>
      </p:sp>
    </p:spTree>
    <p:extLst>
      <p:ext uri="{BB962C8B-B14F-4D97-AF65-F5344CB8AC3E}">
        <p14:creationId xmlns:p14="http://schemas.microsoft.com/office/powerpoint/2010/main" val="15314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C213-675B-68C2-D1EC-6741BC01D57C}"/>
              </a:ext>
            </a:extLst>
          </p:cNvPr>
          <p:cNvSpPr>
            <a:spLocks noGrp="1"/>
          </p:cNvSpPr>
          <p:nvPr>
            <p:ph type="title"/>
          </p:nvPr>
        </p:nvSpPr>
        <p:spPr/>
        <p:txBody>
          <a:bodyPr/>
          <a:lstStyle/>
          <a:p>
            <a:r>
              <a:rPr lang="en-US" dirty="0">
                <a:solidFill>
                  <a:srgbClr val="00B0F0"/>
                </a:solidFill>
              </a:rPr>
              <a:t>3 Questions to Answer</a:t>
            </a:r>
          </a:p>
        </p:txBody>
      </p:sp>
      <p:graphicFrame>
        <p:nvGraphicFramePr>
          <p:cNvPr id="4" name="Content Placeholder 3">
            <a:extLst>
              <a:ext uri="{FF2B5EF4-FFF2-40B4-BE49-F238E27FC236}">
                <a16:creationId xmlns:a16="http://schemas.microsoft.com/office/drawing/2014/main" id="{FC39CE60-3C00-8D1C-FF1F-5C464DFE94A5}"/>
              </a:ext>
            </a:extLst>
          </p:cNvPr>
          <p:cNvGraphicFramePr>
            <a:graphicFrameLocks noGrp="1"/>
          </p:cNvGraphicFramePr>
          <p:nvPr>
            <p:ph idx="1"/>
            <p:extLst>
              <p:ext uri="{D42A27DB-BD31-4B8C-83A1-F6EECF244321}">
                <p14:modId xmlns:p14="http://schemas.microsoft.com/office/powerpoint/2010/main" val="4113754457"/>
              </p:ext>
            </p:extLst>
          </p:nvPr>
        </p:nvGraphicFramePr>
        <p:xfrm>
          <a:off x="-404261" y="777949"/>
          <a:ext cx="11981314" cy="550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sosceles Triangle 2">
            <a:extLst>
              <a:ext uri="{FF2B5EF4-FFF2-40B4-BE49-F238E27FC236}">
                <a16:creationId xmlns:a16="http://schemas.microsoft.com/office/drawing/2014/main" id="{14B9B540-E612-C9F6-8CAA-F537C48390FF}"/>
              </a:ext>
            </a:extLst>
          </p:cNvPr>
          <p:cNvSpPr/>
          <p:nvPr/>
        </p:nvSpPr>
        <p:spPr>
          <a:xfrm rot="10800000">
            <a:off x="3388091" y="5285966"/>
            <a:ext cx="1597794" cy="510139"/>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E795A66-487B-7804-8858-52C1D86585F2}"/>
              </a:ext>
            </a:extLst>
          </p:cNvPr>
          <p:cNvSpPr txBox="1"/>
          <p:nvPr/>
        </p:nvSpPr>
        <p:spPr>
          <a:xfrm>
            <a:off x="3359212" y="5980138"/>
            <a:ext cx="18480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What is the gap?</a:t>
            </a:r>
          </a:p>
        </p:txBody>
      </p:sp>
      <p:sp>
        <p:nvSpPr>
          <p:cNvPr id="8" name="Isosceles Triangle 7">
            <a:extLst>
              <a:ext uri="{FF2B5EF4-FFF2-40B4-BE49-F238E27FC236}">
                <a16:creationId xmlns:a16="http://schemas.microsoft.com/office/drawing/2014/main" id="{DDD8000D-19F9-3B9D-DD71-1D5CEDF8986D}"/>
              </a:ext>
            </a:extLst>
          </p:cNvPr>
          <p:cNvSpPr/>
          <p:nvPr/>
        </p:nvSpPr>
        <p:spPr>
          <a:xfrm rot="10800000">
            <a:off x="6779924" y="5285967"/>
            <a:ext cx="1597794" cy="510139"/>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4FC0D64C-B028-6572-3E4E-954FD3C35584}"/>
              </a:ext>
            </a:extLst>
          </p:cNvPr>
          <p:cNvSpPr txBox="1"/>
          <p:nvPr/>
        </p:nvSpPr>
        <p:spPr>
          <a:xfrm>
            <a:off x="6751045" y="5980139"/>
            <a:ext cx="184805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Advocacy</a:t>
            </a:r>
          </a:p>
        </p:txBody>
      </p:sp>
      <p:cxnSp>
        <p:nvCxnSpPr>
          <p:cNvPr id="11" name="Straight Connector 10">
            <a:extLst>
              <a:ext uri="{FF2B5EF4-FFF2-40B4-BE49-F238E27FC236}">
                <a16:creationId xmlns:a16="http://schemas.microsoft.com/office/drawing/2014/main" id="{FBBF1DEE-A72A-CD76-CF84-1D658FF8E47D}"/>
              </a:ext>
            </a:extLst>
          </p:cNvPr>
          <p:cNvCxnSpPr/>
          <p:nvPr/>
        </p:nvCxnSpPr>
        <p:spPr>
          <a:xfrm>
            <a:off x="4360244" y="5285966"/>
            <a:ext cx="357097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5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AD8F6C7-68B3-489F-8D4E-73EA46488B14}"/>
                                            </p:graphicEl>
                                          </p:spTgt>
                                        </p:tgtEl>
                                        <p:attrNameLst>
                                          <p:attrName>style.visibility</p:attrName>
                                        </p:attrNameLst>
                                      </p:cBhvr>
                                      <p:to>
                                        <p:strVal val="visible"/>
                                      </p:to>
                                    </p:set>
                                    <p:animEffect transition="in" filter="fade">
                                      <p:cBhvr>
                                        <p:cTn id="7" dur="500"/>
                                        <p:tgtEl>
                                          <p:spTgt spid="4">
                                            <p:graphicEl>
                                              <a:dgm id="{7AD8F6C7-68B3-489F-8D4E-73EA46488B1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79FC28E-CFC3-4C51-ADBC-FF96DF52E2EA}"/>
                                            </p:graphicEl>
                                          </p:spTgt>
                                        </p:tgtEl>
                                        <p:attrNameLst>
                                          <p:attrName>style.visibility</p:attrName>
                                        </p:attrNameLst>
                                      </p:cBhvr>
                                      <p:to>
                                        <p:strVal val="visible"/>
                                      </p:to>
                                    </p:set>
                                    <p:animEffect transition="in" filter="fade">
                                      <p:cBhvr>
                                        <p:cTn id="10" dur="500"/>
                                        <p:tgtEl>
                                          <p:spTgt spid="4">
                                            <p:graphicEl>
                                              <a:dgm id="{079FC28E-CFC3-4C51-ADBC-FF96DF52E2E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923FB921-5558-45CF-9A28-7408EDAA29A2}"/>
                                            </p:graphicEl>
                                          </p:spTgt>
                                        </p:tgtEl>
                                        <p:attrNameLst>
                                          <p:attrName>style.visibility</p:attrName>
                                        </p:attrNameLst>
                                      </p:cBhvr>
                                      <p:to>
                                        <p:strVal val="visible"/>
                                      </p:to>
                                    </p:set>
                                    <p:animEffect transition="in" filter="fade">
                                      <p:cBhvr>
                                        <p:cTn id="15" dur="500"/>
                                        <p:tgtEl>
                                          <p:spTgt spid="4">
                                            <p:graphicEl>
                                              <a:dgm id="{923FB921-5558-45CF-9A28-7408EDAA29A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F8B6809-17CF-4847-92CD-4BC22573D046}"/>
                                            </p:graphicEl>
                                          </p:spTgt>
                                        </p:tgtEl>
                                        <p:attrNameLst>
                                          <p:attrName>style.visibility</p:attrName>
                                        </p:attrNameLst>
                                      </p:cBhvr>
                                      <p:to>
                                        <p:strVal val="visible"/>
                                      </p:to>
                                    </p:set>
                                    <p:animEffect transition="in" filter="fade">
                                      <p:cBhvr>
                                        <p:cTn id="18" dur="500"/>
                                        <p:tgtEl>
                                          <p:spTgt spid="4">
                                            <p:graphicEl>
                                              <a:dgm id="{8F8B6809-17CF-4847-92CD-4BC22573D04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BE66A6AE-67C7-4053-A0FB-6574E708757E}"/>
                                            </p:graphicEl>
                                          </p:spTgt>
                                        </p:tgtEl>
                                        <p:attrNameLst>
                                          <p:attrName>style.visibility</p:attrName>
                                        </p:attrNameLst>
                                      </p:cBhvr>
                                      <p:to>
                                        <p:strVal val="visible"/>
                                      </p:to>
                                    </p:set>
                                    <p:animEffect transition="in" filter="fade">
                                      <p:cBhvr>
                                        <p:cTn id="29" dur="500"/>
                                        <p:tgtEl>
                                          <p:spTgt spid="4">
                                            <p:graphicEl>
                                              <a:dgm id="{BE66A6AE-67C7-4053-A0FB-6574E708757E}"/>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75F9020D-16E0-43DF-A9B0-0E7AA527DCC1}"/>
                                            </p:graphicEl>
                                          </p:spTgt>
                                        </p:tgtEl>
                                        <p:attrNameLst>
                                          <p:attrName>style.visibility</p:attrName>
                                        </p:attrNameLst>
                                      </p:cBhvr>
                                      <p:to>
                                        <p:strVal val="visible"/>
                                      </p:to>
                                    </p:set>
                                    <p:animEffect transition="in" filter="fade">
                                      <p:cBhvr>
                                        <p:cTn id="32" dur="500"/>
                                        <p:tgtEl>
                                          <p:spTgt spid="4">
                                            <p:graphicEl>
                                              <a:dgm id="{75F9020D-16E0-43DF-A9B0-0E7AA527DCC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P spid="6"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15DF-8082-98D2-68E5-AFA56B696F52}"/>
              </a:ext>
            </a:extLst>
          </p:cNvPr>
          <p:cNvSpPr>
            <a:spLocks noGrp="1"/>
          </p:cNvSpPr>
          <p:nvPr>
            <p:ph type="title"/>
          </p:nvPr>
        </p:nvSpPr>
        <p:spPr>
          <a:xfrm>
            <a:off x="1143000" y="609600"/>
            <a:ext cx="4507029" cy="1356360"/>
          </a:xfrm>
        </p:spPr>
        <p:txBody>
          <a:bodyPr/>
          <a:lstStyle/>
          <a:p>
            <a:r>
              <a:rPr lang="en-US" dirty="0"/>
              <a:t>Key Enablers</a:t>
            </a:r>
          </a:p>
        </p:txBody>
      </p:sp>
      <p:sp>
        <p:nvSpPr>
          <p:cNvPr id="3" name="Content Placeholder 2">
            <a:extLst>
              <a:ext uri="{FF2B5EF4-FFF2-40B4-BE49-F238E27FC236}">
                <a16:creationId xmlns:a16="http://schemas.microsoft.com/office/drawing/2014/main" id="{670762A8-1188-1B67-F9EE-52B487AD1994}"/>
              </a:ext>
            </a:extLst>
          </p:cNvPr>
          <p:cNvSpPr>
            <a:spLocks noGrp="1"/>
          </p:cNvSpPr>
          <p:nvPr>
            <p:ph idx="1"/>
          </p:nvPr>
        </p:nvSpPr>
        <p:spPr>
          <a:xfrm>
            <a:off x="1143000" y="2589196"/>
            <a:ext cx="4622533" cy="3506804"/>
          </a:xfrm>
        </p:spPr>
        <p:txBody>
          <a:bodyPr/>
          <a:lstStyle/>
          <a:p>
            <a:r>
              <a:rPr lang="en-US" dirty="0"/>
              <a:t>Set-up a </a:t>
            </a:r>
            <a:r>
              <a:rPr lang="en-US" b="1" dirty="0"/>
              <a:t>process</a:t>
            </a:r>
            <a:r>
              <a:rPr lang="en-US" dirty="0"/>
              <a:t> over the mid-term</a:t>
            </a:r>
          </a:p>
          <a:p>
            <a:r>
              <a:rPr lang="en-US" dirty="0"/>
              <a:t>Having </a:t>
            </a:r>
            <a:r>
              <a:rPr lang="en-US" b="1" dirty="0"/>
              <a:t>MoF </a:t>
            </a:r>
            <a:r>
              <a:rPr lang="en-US" dirty="0"/>
              <a:t>as part of the conversation</a:t>
            </a:r>
          </a:p>
          <a:p>
            <a:r>
              <a:rPr lang="en-US" dirty="0"/>
              <a:t>Accompany in parallel with </a:t>
            </a:r>
            <a:r>
              <a:rPr lang="en-US" b="1" dirty="0"/>
              <a:t>monitor progresses </a:t>
            </a:r>
            <a:r>
              <a:rPr lang="en-US" dirty="0"/>
              <a:t>of the situation of children</a:t>
            </a:r>
          </a:p>
        </p:txBody>
      </p:sp>
      <p:pic>
        <p:nvPicPr>
          <p:cNvPr id="5" name="Graphic 4" descr="Chevron arrows outline">
            <a:extLst>
              <a:ext uri="{FF2B5EF4-FFF2-40B4-BE49-F238E27FC236}">
                <a16:creationId xmlns:a16="http://schemas.microsoft.com/office/drawing/2014/main" id="{E497971F-3C67-BBD6-FE3B-186866C156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541973" y="1526407"/>
            <a:ext cx="2456046" cy="2456046"/>
          </a:xfrm>
          <a:prstGeom prst="rect">
            <a:avLst/>
          </a:prstGeom>
        </p:spPr>
      </p:pic>
      <p:pic>
        <p:nvPicPr>
          <p:cNvPr id="7" name="Graphic 6" descr="Chevron arrows outline">
            <a:extLst>
              <a:ext uri="{FF2B5EF4-FFF2-40B4-BE49-F238E27FC236}">
                <a16:creationId xmlns:a16="http://schemas.microsoft.com/office/drawing/2014/main" id="{42B758B9-41F7-6E7B-9FBA-AA12E375E1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847579" y="3718566"/>
            <a:ext cx="2180918" cy="2180918"/>
          </a:xfrm>
          <a:prstGeom prst="rect">
            <a:avLst/>
          </a:prstGeom>
        </p:spPr>
      </p:pic>
    </p:spTree>
    <p:extLst>
      <p:ext uri="{BB962C8B-B14F-4D97-AF65-F5344CB8AC3E}">
        <p14:creationId xmlns:p14="http://schemas.microsoft.com/office/powerpoint/2010/main" val="3101711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3D29-D109-443B-AC9D-3918D2B6FAE4}"/>
              </a:ext>
            </a:extLst>
          </p:cNvPr>
          <p:cNvSpPr>
            <a:spLocks noGrp="1"/>
          </p:cNvSpPr>
          <p:nvPr>
            <p:ph type="title"/>
          </p:nvPr>
        </p:nvSpPr>
        <p:spPr/>
        <p:txBody>
          <a:bodyPr/>
          <a:lstStyle/>
          <a:p>
            <a:r>
              <a:rPr lang="en-US" dirty="0">
                <a:solidFill>
                  <a:srgbClr val="00B0F0"/>
                </a:solidFill>
              </a:rPr>
              <a:t>3 Steps</a:t>
            </a:r>
          </a:p>
        </p:txBody>
      </p:sp>
      <p:graphicFrame>
        <p:nvGraphicFramePr>
          <p:cNvPr id="4" name="Content Placeholder 3">
            <a:extLst>
              <a:ext uri="{FF2B5EF4-FFF2-40B4-BE49-F238E27FC236}">
                <a16:creationId xmlns:a16="http://schemas.microsoft.com/office/drawing/2014/main" id="{D00FDF00-18FD-4609-9734-926617D694CD}"/>
              </a:ext>
            </a:extLst>
          </p:cNvPr>
          <p:cNvGraphicFramePr>
            <a:graphicFrameLocks noGrp="1"/>
          </p:cNvGraphicFramePr>
          <p:nvPr>
            <p:ph idx="1"/>
            <p:extLst>
              <p:ext uri="{D42A27DB-BD31-4B8C-83A1-F6EECF244321}">
                <p14:modId xmlns:p14="http://schemas.microsoft.com/office/powerpoint/2010/main" val="3998056734"/>
              </p:ext>
            </p:extLst>
          </p:nvPr>
        </p:nvGraphicFramePr>
        <p:xfrm>
          <a:off x="577516" y="1549668"/>
          <a:ext cx="11030551" cy="266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37481191-3BC0-3BD0-68AD-3B04C081A01D}"/>
              </a:ext>
            </a:extLst>
          </p:cNvPr>
          <p:cNvGrpSpPr/>
          <p:nvPr/>
        </p:nvGrpSpPr>
        <p:grpSpPr>
          <a:xfrm>
            <a:off x="583933" y="2777346"/>
            <a:ext cx="3352800" cy="3305361"/>
            <a:chOff x="332193" y="1336420"/>
            <a:chExt cx="3628736" cy="3305361"/>
          </a:xfrm>
        </p:grpSpPr>
        <p:sp>
          <p:nvSpPr>
            <p:cNvPr id="5" name="Rectangle 4">
              <a:extLst>
                <a:ext uri="{FF2B5EF4-FFF2-40B4-BE49-F238E27FC236}">
                  <a16:creationId xmlns:a16="http://schemas.microsoft.com/office/drawing/2014/main" id="{E7E7D553-3106-0540-0047-60CD137BFFB8}"/>
                </a:ext>
              </a:extLst>
            </p:cNvPr>
            <p:cNvSpPr/>
            <p:nvPr/>
          </p:nvSpPr>
          <p:spPr>
            <a:xfrm>
              <a:off x="332193" y="1336420"/>
              <a:ext cx="3628736" cy="3305361"/>
            </a:xfrm>
            <a:prstGeom prst="re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0CEC6760-FE6C-49C4-B1BF-4B49DB5FC48E}"/>
                </a:ext>
              </a:extLst>
            </p:cNvPr>
            <p:cNvSpPr txBox="1"/>
            <p:nvPr/>
          </p:nvSpPr>
          <p:spPr>
            <a:xfrm>
              <a:off x="332193" y="1336420"/>
              <a:ext cx="3628736" cy="3305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Conduct a measurement / monitoring of public spending for children</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Possibly</a:t>
              </a:r>
            </a:p>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Based on a costed child rights strategy</a:t>
              </a:r>
            </a:p>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Using a tagging system / automated reporting</a:t>
              </a:r>
            </a:p>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Using a programmatic classifier</a:t>
              </a:r>
            </a:p>
            <a:p>
              <a:pPr marL="285750" marR="0" lvl="0" indent="-285750" algn="l" defTabSz="711200" rtl="0" eaLnBrk="1" fontAlgn="auto" latinLnBrk="0" hangingPunct="1">
                <a:lnSpc>
                  <a:spcPct val="90000"/>
                </a:lnSpc>
                <a:spcBef>
                  <a:spcPct val="0"/>
                </a:spcBef>
                <a:spcAft>
                  <a:spcPct val="3500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a:t>
              </a:r>
            </a:p>
            <a:p>
              <a:pPr marL="285750" marR="0" lvl="0" indent="-285750" algn="l" defTabSz="711200" rtl="0" eaLnBrk="1" fontAlgn="auto" latinLnBrk="0" hangingPunct="1">
                <a:lnSpc>
                  <a:spcPct val="90000"/>
                </a:lnSpc>
                <a:spcBef>
                  <a:spcPct val="0"/>
                </a:spcBef>
                <a:spcAft>
                  <a:spcPct val="35000"/>
                </a:spcAft>
                <a:buClrTx/>
                <a:buSzTx/>
                <a:buFontTx/>
                <a:buChar char="-"/>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a:t>
              </a:r>
              <a:r>
                <a:rPr kumimoji="0" lang="en-US" sz="1500" b="0" i="1" u="sng"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regional guidance</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7" name="Group 6">
            <a:extLst>
              <a:ext uri="{FF2B5EF4-FFF2-40B4-BE49-F238E27FC236}">
                <a16:creationId xmlns:a16="http://schemas.microsoft.com/office/drawing/2014/main" id="{55DD3F9B-1A66-4938-D355-A0B898FED00F}"/>
              </a:ext>
            </a:extLst>
          </p:cNvPr>
          <p:cNvGrpSpPr/>
          <p:nvPr/>
        </p:nvGrpSpPr>
        <p:grpSpPr>
          <a:xfrm>
            <a:off x="3936733" y="3374570"/>
            <a:ext cx="3465094" cy="2958853"/>
            <a:chOff x="3960930" y="1908370"/>
            <a:chExt cx="3628736" cy="3305361"/>
          </a:xfrm>
        </p:grpSpPr>
        <p:sp>
          <p:nvSpPr>
            <p:cNvPr id="8" name="Rectangle 7">
              <a:extLst>
                <a:ext uri="{FF2B5EF4-FFF2-40B4-BE49-F238E27FC236}">
                  <a16:creationId xmlns:a16="http://schemas.microsoft.com/office/drawing/2014/main" id="{14074711-13BB-F34B-8F3B-6BF91B53D142}"/>
                </a:ext>
              </a:extLst>
            </p:cNvPr>
            <p:cNvSpPr/>
            <p:nvPr/>
          </p:nvSpPr>
          <p:spPr>
            <a:xfrm>
              <a:off x="3960930" y="1908370"/>
              <a:ext cx="3628736" cy="3305361"/>
            </a:xfrm>
            <a:prstGeom prst="rect">
              <a:avLst/>
            </a:prstGeom>
          </p:spPr>
          <p:style>
            <a:lnRef idx="2">
              <a:schemeClr val="accent2">
                <a:hueOff val="-661686"/>
                <a:satOff val="746"/>
                <a:lumOff val="17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ACD3817F-EBA2-E110-8461-9179FD8D7808}"/>
                </a:ext>
              </a:extLst>
            </p:cNvPr>
            <p:cNvSpPr txBox="1"/>
            <p:nvPr/>
          </p:nvSpPr>
          <p:spPr>
            <a:xfrm>
              <a:off x="3960930" y="1908370"/>
              <a:ext cx="3628736" cy="3305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Identify the cost required to fulfill child rights</a:t>
              </a:r>
            </a:p>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Possibly, as a top-down approach</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Via costing of CRC realization</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Via costing SDGs achievement</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endParaRPr kumimoji="0" lang="en-US" sz="8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Alternatively, as a bottom-up approach via costed child rights strategy, programmes, </a:t>
              </a:r>
              <a:r>
                <a:rPr kumimoji="0" lang="en-US" sz="1400" b="0" i="0" u="none" strike="noStrike" kern="1200" cap="none" spc="0" normalizeH="0" baseline="0" noProof="0" dirty="0" err="1">
                  <a:ln>
                    <a:noFill/>
                  </a:ln>
                  <a:solidFill>
                    <a:prstClr val="black">
                      <a:hueOff val="0"/>
                      <a:satOff val="0"/>
                      <a:lumOff val="0"/>
                      <a:alphaOff val="0"/>
                    </a:prstClr>
                  </a:solidFill>
                  <a:effectLst/>
                  <a:uLnTx/>
                  <a:uFillTx/>
                  <a:latin typeface="Corbel" panose="020B0503020204020204"/>
                  <a:ea typeface="+mn-ea"/>
                  <a:cs typeface="+mn-cs"/>
                </a:rPr>
                <a:t>etc</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a:t>
              </a:r>
            </a:p>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       (</a:t>
              </a:r>
              <a:r>
                <a:rPr kumimoji="0" lang="en-US" sz="1400" b="0" i="1" u="sng"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regional reflection under development</a:t>
              </a: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a:t>
              </a:r>
            </a:p>
          </p:txBody>
        </p:sp>
      </p:grpSp>
      <p:grpSp>
        <p:nvGrpSpPr>
          <p:cNvPr id="10" name="Group 9">
            <a:extLst>
              <a:ext uri="{FF2B5EF4-FFF2-40B4-BE49-F238E27FC236}">
                <a16:creationId xmlns:a16="http://schemas.microsoft.com/office/drawing/2014/main" id="{A697B1DB-7738-066B-81B3-0B0495C5C3C6}"/>
              </a:ext>
            </a:extLst>
          </p:cNvPr>
          <p:cNvGrpSpPr/>
          <p:nvPr/>
        </p:nvGrpSpPr>
        <p:grpSpPr>
          <a:xfrm>
            <a:off x="7401827" y="3869938"/>
            <a:ext cx="3352800" cy="2666197"/>
            <a:chOff x="7589667" y="2480321"/>
            <a:chExt cx="3628736" cy="3256988"/>
          </a:xfrm>
        </p:grpSpPr>
        <p:sp>
          <p:nvSpPr>
            <p:cNvPr id="11" name="Rectangle 10">
              <a:extLst>
                <a:ext uri="{FF2B5EF4-FFF2-40B4-BE49-F238E27FC236}">
                  <a16:creationId xmlns:a16="http://schemas.microsoft.com/office/drawing/2014/main" id="{B1B33F5F-DC25-F57F-887D-5CB52C7C6525}"/>
                </a:ext>
              </a:extLst>
            </p:cNvPr>
            <p:cNvSpPr/>
            <p:nvPr/>
          </p:nvSpPr>
          <p:spPr>
            <a:xfrm>
              <a:off x="7589667" y="2480321"/>
              <a:ext cx="3628736" cy="3256988"/>
            </a:xfrm>
            <a:prstGeom prst="rect">
              <a:avLst/>
            </a:prstGeom>
          </p:spPr>
          <p:style>
            <a:lnRef idx="2">
              <a:schemeClr val="accent2">
                <a:hueOff val="-1323373"/>
                <a:satOff val="1492"/>
                <a:lumOff val="35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FBAA39A8-6629-4279-021E-23983F6C784E}"/>
                </a:ext>
              </a:extLst>
            </p:cNvPr>
            <p:cNvSpPr txBox="1"/>
            <p:nvPr/>
          </p:nvSpPr>
          <p:spPr>
            <a:xfrm>
              <a:off x="7589667" y="2480321"/>
              <a:ext cx="3628736" cy="32569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Identify and associate the traditional financing options, look for additional fiscal space, including no-public</a:t>
              </a:r>
            </a:p>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285750" marR="0" lvl="0" indent="-285750" algn="l" defTabSz="666750" rtl="0" eaLnBrk="1" fontAlgn="auto" latinLnBrk="0" hangingPunct="1">
                <a:lnSpc>
                  <a:spcPct val="90000"/>
                </a:lnSpc>
                <a:spcBef>
                  <a:spcPct val="0"/>
                </a:spcBef>
                <a:spcAft>
                  <a:spcPct val="3500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Financing social protection</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ECD financing</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r>
                <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a:t>
              </a:r>
            </a:p>
            <a:p>
              <a:pPr marL="285750" marR="0" lvl="0" indent="-285750" algn="l" defTabSz="666750" rtl="0" eaLnBrk="1" fontAlgn="auto" latinLnBrk="0" hangingPunct="1">
                <a:lnSpc>
                  <a:spcPct val="90000"/>
                </a:lnSpc>
                <a:spcBef>
                  <a:spcPct val="0"/>
                </a:spcBef>
                <a:spcAft>
                  <a:spcPct val="35000"/>
                </a:spcAft>
                <a:buClrTx/>
                <a:buSzTx/>
                <a:buFontTx/>
                <a:buChar char="-"/>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endParaRPr>
            </a:p>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black">
                      <a:hueOff val="0"/>
                      <a:satOff val="0"/>
                      <a:lumOff val="0"/>
                      <a:alphaOff val="0"/>
                    </a:prstClr>
                  </a:solidFill>
                  <a:effectLst/>
                  <a:uLnTx/>
                  <a:uFillTx/>
                  <a:latin typeface="Corbel" panose="020B0503020204020204"/>
                  <a:ea typeface="+mn-ea"/>
                  <a:cs typeface="+mn-cs"/>
                </a:rPr>
                <a:t>Elaborate a multi-year financing plan</a:t>
              </a:r>
            </a:p>
          </p:txBody>
        </p:sp>
      </p:grpSp>
      <p:pic>
        <p:nvPicPr>
          <p:cNvPr id="14" name="Graphic 13" descr="Paperclip outline">
            <a:extLst>
              <a:ext uri="{FF2B5EF4-FFF2-40B4-BE49-F238E27FC236}">
                <a16:creationId xmlns:a16="http://schemas.microsoft.com/office/drawing/2014/main" id="{58FC284C-F379-4AF3-0830-FBAE9FAA67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43025" y="5395418"/>
            <a:ext cx="498108" cy="498108"/>
          </a:xfrm>
          <a:prstGeom prst="rect">
            <a:avLst/>
          </a:prstGeom>
        </p:spPr>
      </p:pic>
      <p:pic>
        <p:nvPicPr>
          <p:cNvPr id="15" name="Graphic 14" descr="Paperclip outline">
            <a:extLst>
              <a:ext uri="{FF2B5EF4-FFF2-40B4-BE49-F238E27FC236}">
                <a16:creationId xmlns:a16="http://schemas.microsoft.com/office/drawing/2014/main" id="{4355C85A-B139-5610-9955-D2000B9A96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65345" y="5857890"/>
            <a:ext cx="498108" cy="498108"/>
          </a:xfrm>
          <a:prstGeom prst="rect">
            <a:avLst/>
          </a:prstGeom>
        </p:spPr>
      </p:pic>
    </p:spTree>
    <p:extLst>
      <p:ext uri="{BB962C8B-B14F-4D97-AF65-F5344CB8AC3E}">
        <p14:creationId xmlns:p14="http://schemas.microsoft.com/office/powerpoint/2010/main" val="322065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0540AF1-061A-42BF-B28D-849EC7805E30}"/>
                                            </p:graphicEl>
                                          </p:spTgt>
                                        </p:tgtEl>
                                        <p:attrNameLst>
                                          <p:attrName>style.visibility</p:attrName>
                                        </p:attrNameLst>
                                      </p:cBhvr>
                                      <p:to>
                                        <p:strVal val="visible"/>
                                      </p:to>
                                    </p:set>
                                    <p:animEffect transition="in" filter="fade">
                                      <p:cBhvr>
                                        <p:cTn id="7" dur="500"/>
                                        <p:tgtEl>
                                          <p:spTgt spid="4">
                                            <p:graphicEl>
                                              <a:dgm id="{50540AF1-061A-42BF-B28D-849EC7805E30}"/>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D6CE5FA7-302D-415E-83FA-A8C152F9D856}"/>
                                            </p:graphicEl>
                                          </p:spTgt>
                                        </p:tgtEl>
                                        <p:attrNameLst>
                                          <p:attrName>style.visibility</p:attrName>
                                        </p:attrNameLst>
                                      </p:cBhvr>
                                      <p:to>
                                        <p:strVal val="visible"/>
                                      </p:to>
                                    </p:set>
                                    <p:animEffect transition="in" filter="fade">
                                      <p:cBhvr>
                                        <p:cTn id="18" dur="500"/>
                                        <p:tgtEl>
                                          <p:spTgt spid="4">
                                            <p:graphicEl>
                                              <a:dgm id="{D6CE5FA7-302D-415E-83FA-A8C152F9D856}"/>
                                            </p:graphic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60846E6-60C3-4A7F-ABD1-F484043A9DEB}"/>
                                            </p:graphicEl>
                                          </p:spTgt>
                                        </p:tgtEl>
                                        <p:attrNameLst>
                                          <p:attrName>style.visibility</p:attrName>
                                        </p:attrNameLst>
                                      </p:cBhvr>
                                      <p:to>
                                        <p:strVal val="visible"/>
                                      </p:to>
                                    </p:set>
                                    <p:animEffect transition="in" filter="fade">
                                      <p:cBhvr>
                                        <p:cTn id="29" dur="500"/>
                                        <p:tgtEl>
                                          <p:spTgt spid="4">
                                            <p:graphicEl>
                                              <a:dgm id="{960846E6-60C3-4A7F-ABD1-F484043A9DEB}"/>
                                            </p:graphic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15DF-8082-98D2-68E5-AFA56B696F52}"/>
              </a:ext>
            </a:extLst>
          </p:cNvPr>
          <p:cNvSpPr>
            <a:spLocks noGrp="1"/>
          </p:cNvSpPr>
          <p:nvPr>
            <p:ph type="title"/>
          </p:nvPr>
        </p:nvSpPr>
        <p:spPr/>
        <p:txBody>
          <a:bodyPr/>
          <a:lstStyle/>
          <a:p>
            <a:r>
              <a:rPr lang="en-US" dirty="0"/>
              <a:t>How does this articulate in LG</a:t>
            </a:r>
          </a:p>
        </p:txBody>
      </p:sp>
      <p:sp>
        <p:nvSpPr>
          <p:cNvPr id="3" name="Content Placeholder 2">
            <a:extLst>
              <a:ext uri="{FF2B5EF4-FFF2-40B4-BE49-F238E27FC236}">
                <a16:creationId xmlns:a16="http://schemas.microsoft.com/office/drawing/2014/main" id="{670762A8-1188-1B67-F9EE-52B487AD1994}"/>
              </a:ext>
            </a:extLst>
          </p:cNvPr>
          <p:cNvSpPr>
            <a:spLocks noGrp="1"/>
          </p:cNvSpPr>
          <p:nvPr>
            <p:ph idx="1"/>
          </p:nvPr>
        </p:nvSpPr>
        <p:spPr/>
        <p:txBody>
          <a:bodyPr/>
          <a:lstStyle/>
          <a:p>
            <a:endParaRPr lang="en-US" dirty="0"/>
          </a:p>
        </p:txBody>
      </p:sp>
      <p:sp>
        <p:nvSpPr>
          <p:cNvPr id="4" name="Rectangle: Rounded Corners 3">
            <a:extLst>
              <a:ext uri="{FF2B5EF4-FFF2-40B4-BE49-F238E27FC236}">
                <a16:creationId xmlns:a16="http://schemas.microsoft.com/office/drawing/2014/main" id="{7F5BE3E0-8E1A-C038-3D65-8A75FB121455}"/>
              </a:ext>
            </a:extLst>
          </p:cNvPr>
          <p:cNvSpPr/>
          <p:nvPr/>
        </p:nvSpPr>
        <p:spPr>
          <a:xfrm>
            <a:off x="1289786" y="2136809"/>
            <a:ext cx="9596388" cy="21656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GENERAL OBJECTIVE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rPr>
              <a:t>A planning and budgeting process that is fully considerate of the needs and costs required for the fulfillment of child rights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114F4080-DC26-E174-D480-B052314A426A}"/>
              </a:ext>
            </a:extLst>
          </p:cNvPr>
          <p:cNvSpPr/>
          <p:nvPr/>
        </p:nvSpPr>
        <p:spPr>
          <a:xfrm>
            <a:off x="1820256" y="3474722"/>
            <a:ext cx="8518357" cy="66414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rPr>
              <a:t>SPECIFIC OBJECTIVE (UNICEF)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A) Accurate data &gt; inputs, B) timely delivered, C) to the right stakeholder</a:t>
            </a:r>
          </a:p>
        </p:txBody>
      </p:sp>
      <p:graphicFrame>
        <p:nvGraphicFramePr>
          <p:cNvPr id="10" name="Content Placeholder 3">
            <a:extLst>
              <a:ext uri="{FF2B5EF4-FFF2-40B4-BE49-F238E27FC236}">
                <a16:creationId xmlns:a16="http://schemas.microsoft.com/office/drawing/2014/main" id="{4B30EF3D-6404-2786-6399-3DF935B1289D}"/>
              </a:ext>
            </a:extLst>
          </p:cNvPr>
          <p:cNvGraphicFramePr>
            <a:graphicFrameLocks/>
          </p:cNvGraphicFramePr>
          <p:nvPr>
            <p:extLst>
              <p:ext uri="{D42A27DB-BD31-4B8C-83A1-F6EECF244321}">
                <p14:modId xmlns:p14="http://schemas.microsoft.com/office/powerpoint/2010/main" val="1686637571"/>
              </p:ext>
            </p:extLst>
          </p:nvPr>
        </p:nvGraphicFramePr>
        <p:xfrm>
          <a:off x="1143000" y="4600876"/>
          <a:ext cx="9872663" cy="149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93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1515B9-FEFD-90AB-DB71-5DDC3D331BDF}"/>
              </a:ext>
            </a:extLst>
          </p:cNvPr>
          <p:cNvSpPr txBox="1">
            <a:spLocks/>
          </p:cNvSpPr>
          <p:nvPr/>
        </p:nvSpPr>
        <p:spPr>
          <a:xfrm>
            <a:off x="1143001" y="609600"/>
            <a:ext cx="9771246"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1CADE4"/>
                </a:solidFill>
                <a:effectLst/>
                <a:uLnTx/>
                <a:uFillTx/>
                <a:latin typeface="Corbel" panose="020B0503020204020204"/>
                <a:ea typeface="+mj-ea"/>
                <a:cs typeface="+mj-cs"/>
              </a:rPr>
              <a:t>Limitations</a:t>
            </a:r>
          </a:p>
        </p:txBody>
      </p:sp>
      <p:sp>
        <p:nvSpPr>
          <p:cNvPr id="6" name="Content Placeholder 2">
            <a:extLst>
              <a:ext uri="{FF2B5EF4-FFF2-40B4-BE49-F238E27FC236}">
                <a16:creationId xmlns:a16="http://schemas.microsoft.com/office/drawing/2014/main" id="{20548692-6FCC-7A8E-4A96-9DFCA69E5DAF}"/>
              </a:ext>
            </a:extLst>
          </p:cNvPr>
          <p:cNvSpPr txBox="1">
            <a:spLocks/>
          </p:cNvSpPr>
          <p:nvPr/>
        </p:nvSpPr>
        <p:spPr>
          <a:xfrm>
            <a:off x="5592278" y="2057400"/>
            <a:ext cx="5456722"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28600" marR="0" lvl="0" indent="-182880" algn="l" defTabSz="914400" rtl="0" eaLnBrk="1" fontAlgn="auto" latinLnBrk="0" hangingPunct="1">
              <a:lnSpc>
                <a:spcPct val="90000"/>
              </a:lnSpc>
              <a:spcBef>
                <a:spcPts val="1400"/>
              </a:spcBef>
              <a:spcAft>
                <a:spcPts val="0"/>
              </a:spcAft>
              <a:buClr>
                <a:srgbClr val="1CADE4"/>
              </a:buClr>
              <a:buSzPct val="80000"/>
              <a:buFont typeface="Corbel" pitchFamily="34" charset="0"/>
              <a:buChar char="•"/>
              <a:tabLst/>
              <a:defRPr/>
            </a:pP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Regionally adapted</a:t>
            </a:r>
          </a:p>
          <a:p>
            <a:pPr marL="228600" marR="0" lvl="0" indent="-182880" algn="l" defTabSz="914400" rtl="0" eaLnBrk="1" fontAlgn="auto" latinLnBrk="0" hangingPunct="1">
              <a:lnSpc>
                <a:spcPct val="90000"/>
              </a:lnSpc>
              <a:spcBef>
                <a:spcPts val="1400"/>
              </a:spcBef>
              <a:spcAft>
                <a:spcPts val="0"/>
              </a:spcAft>
              <a:buClr>
                <a:srgbClr val="1CADE4"/>
              </a:buClr>
              <a:buSzPct val="80000"/>
              <a:buFont typeface="Corbel" pitchFamily="34" charset="0"/>
              <a:buChar char="•"/>
              <a:tabLst/>
              <a:defRPr/>
            </a:pP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Focus on budget formulation process (“</a:t>
            </a:r>
            <a:r>
              <a:rPr kumimoji="0" lang="en-US" sz="2200" b="0" i="1" u="none" strike="noStrike" kern="1200" cap="none" spc="0" normalizeH="0" baseline="0" noProof="0" dirty="0">
                <a:ln>
                  <a:noFill/>
                </a:ln>
                <a:solidFill>
                  <a:srgbClr val="1CADE4"/>
                </a:solidFill>
                <a:effectLst/>
                <a:uLnTx/>
                <a:uFillTx/>
                <a:latin typeface="Corbel" panose="020B0503020204020204"/>
                <a:ea typeface="+mn-ea"/>
                <a:cs typeface="+mn-cs"/>
              </a:rPr>
              <a:t>spending more</a:t>
            </a: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a:t>
            </a:r>
          </a:p>
          <a:p>
            <a:pPr marL="228600" marR="0" lvl="0" indent="-182880" algn="l" defTabSz="914400" rtl="0" eaLnBrk="1" fontAlgn="auto" latinLnBrk="0" hangingPunct="1">
              <a:lnSpc>
                <a:spcPct val="90000"/>
              </a:lnSpc>
              <a:spcBef>
                <a:spcPts val="1400"/>
              </a:spcBef>
              <a:spcAft>
                <a:spcPts val="0"/>
              </a:spcAft>
              <a:buClr>
                <a:srgbClr val="1CADE4"/>
              </a:buClr>
              <a:buSzPct val="80000"/>
              <a:buFont typeface="Corbel" pitchFamily="34" charset="0"/>
              <a:buChar char="•"/>
              <a:tabLst/>
              <a:defRPr/>
            </a:pP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Missing elements to contribute improving budget execution and monitoring (“</a:t>
            </a:r>
            <a:r>
              <a:rPr kumimoji="0" lang="en-US" sz="2200" b="0" i="1" u="none" strike="noStrike" kern="1200" cap="none" spc="0" normalizeH="0" baseline="0" noProof="0" dirty="0">
                <a:ln>
                  <a:noFill/>
                </a:ln>
                <a:solidFill>
                  <a:srgbClr val="1CADE4"/>
                </a:solidFill>
                <a:effectLst/>
                <a:uLnTx/>
                <a:uFillTx/>
                <a:latin typeface="Corbel" panose="020B0503020204020204"/>
                <a:ea typeface="+mn-ea"/>
                <a:cs typeface="+mn-cs"/>
              </a:rPr>
              <a:t>spending better</a:t>
            </a: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a:t>
            </a:r>
          </a:p>
          <a:p>
            <a:pPr marL="228600" marR="0" lvl="0" indent="-182880" algn="l" defTabSz="914400" rtl="0" eaLnBrk="1" fontAlgn="auto" latinLnBrk="0" hangingPunct="1">
              <a:lnSpc>
                <a:spcPct val="90000"/>
              </a:lnSpc>
              <a:spcBef>
                <a:spcPts val="1400"/>
              </a:spcBef>
              <a:spcAft>
                <a:spcPts val="0"/>
              </a:spcAft>
              <a:buClr>
                <a:srgbClr val="1CADE4"/>
              </a:buClr>
              <a:buSzPct val="80000"/>
              <a:buFont typeface="Corbel" pitchFamily="34" charset="0"/>
              <a:buChar char="•"/>
              <a:tabLst/>
              <a:defRPr/>
            </a:pPr>
            <a:r>
              <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rPr>
              <a:t>Weak links between central and local work</a:t>
            </a:r>
          </a:p>
          <a:p>
            <a:pPr marL="228600" marR="0" lvl="0" indent="-182880" algn="l" defTabSz="914400" rtl="0" eaLnBrk="1" fontAlgn="auto" latinLnBrk="0" hangingPunct="1">
              <a:lnSpc>
                <a:spcPct val="90000"/>
              </a:lnSpc>
              <a:spcBef>
                <a:spcPts val="1400"/>
              </a:spcBef>
              <a:spcAft>
                <a:spcPts val="0"/>
              </a:spcAft>
              <a:buClr>
                <a:srgbClr val="1CADE4"/>
              </a:buClr>
              <a:buSzPct val="80000"/>
              <a:buFont typeface="Corbel" pitchFamily="34" charset="0"/>
              <a:buChar char="•"/>
              <a:tabLst/>
              <a:defRPr/>
            </a:pPr>
            <a:endParaRPr kumimoji="0" lang="en-US" sz="22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pic>
        <p:nvPicPr>
          <p:cNvPr id="3" name="Graphic 2" descr="Warning outline">
            <a:extLst>
              <a:ext uri="{FF2B5EF4-FFF2-40B4-BE49-F238E27FC236}">
                <a16:creationId xmlns:a16="http://schemas.microsoft.com/office/drawing/2014/main" id="{4D1B7427-2898-564F-BF09-8591AA750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463040" y="2057400"/>
            <a:ext cx="3039979" cy="3039979"/>
          </a:xfrm>
          <a:prstGeom prst="rect">
            <a:avLst/>
          </a:prstGeom>
        </p:spPr>
      </p:pic>
    </p:spTree>
    <p:extLst>
      <p:ext uri="{BB962C8B-B14F-4D97-AF65-F5344CB8AC3E}">
        <p14:creationId xmlns:p14="http://schemas.microsoft.com/office/powerpoint/2010/main" val="880214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EED7-9DBC-E69B-18BA-41AB10B96ED4}"/>
              </a:ext>
            </a:extLst>
          </p:cNvPr>
          <p:cNvSpPr>
            <a:spLocks noGrp="1"/>
          </p:cNvSpPr>
          <p:nvPr>
            <p:ph type="title"/>
          </p:nvPr>
        </p:nvSpPr>
        <p:spPr/>
        <p:txBody>
          <a:bodyPr/>
          <a:lstStyle/>
          <a:p>
            <a:r>
              <a:rPr lang="en-US" dirty="0">
                <a:solidFill>
                  <a:srgbClr val="00B0F0"/>
                </a:solidFill>
              </a:rPr>
              <a:t>Q1/2 2025 - Regional exchange</a:t>
            </a:r>
          </a:p>
        </p:txBody>
      </p:sp>
      <p:sp>
        <p:nvSpPr>
          <p:cNvPr id="3" name="Content Placeholder 2">
            <a:extLst>
              <a:ext uri="{FF2B5EF4-FFF2-40B4-BE49-F238E27FC236}">
                <a16:creationId xmlns:a16="http://schemas.microsoft.com/office/drawing/2014/main" id="{B58EE72B-7205-9971-934E-36DA846979F3}"/>
              </a:ext>
            </a:extLst>
          </p:cNvPr>
          <p:cNvSpPr>
            <a:spLocks noGrp="1"/>
          </p:cNvSpPr>
          <p:nvPr>
            <p:ph idx="1"/>
          </p:nvPr>
        </p:nvSpPr>
        <p:spPr>
          <a:xfrm>
            <a:off x="1202919" y="2011680"/>
            <a:ext cx="9086487" cy="4206240"/>
          </a:xfrm>
        </p:spPr>
        <p:txBody>
          <a:bodyPr>
            <a:normAutofit fontScale="92500" lnSpcReduction="20000"/>
          </a:bodyPr>
          <a:lstStyle/>
          <a:p>
            <a:r>
              <a:rPr lang="en-US" sz="2800" b="1" dirty="0"/>
              <a:t>Regular monitoring of public spending for children </a:t>
            </a:r>
            <a:r>
              <a:rPr lang="en-US" sz="2800" dirty="0"/>
              <a:t>– Italy, Spain, UK, Jersey</a:t>
            </a:r>
          </a:p>
          <a:p>
            <a:r>
              <a:rPr lang="en-US" sz="2800" b="1" dirty="0"/>
              <a:t>Thematic budgeting </a:t>
            </a:r>
            <a:r>
              <a:rPr lang="en-US" sz="2800" dirty="0"/>
              <a:t>– the systematic analyses of budget allocations and public spending as seen through different and complementary “lenses”, including children (</a:t>
            </a:r>
            <a:r>
              <a:rPr lang="en-US" sz="2800" dirty="0" err="1"/>
              <a:t>eg</a:t>
            </a:r>
            <a:r>
              <a:rPr lang="en-US" sz="2800" dirty="0"/>
              <a:t> gender, child, climate…) – Ireland</a:t>
            </a:r>
          </a:p>
          <a:p>
            <a:r>
              <a:rPr lang="en-US" sz="2800" b="1" dirty="0"/>
              <a:t>Comprehensive costing </a:t>
            </a:r>
            <a:r>
              <a:rPr lang="en-US" sz="2800" dirty="0"/>
              <a:t>– child rights strategy – Finland</a:t>
            </a:r>
          </a:p>
          <a:p>
            <a:r>
              <a:rPr lang="en-US" sz="2800" b="1" dirty="0"/>
              <a:t>Introducing the child tag </a:t>
            </a:r>
            <a:r>
              <a:rPr lang="en-US" sz="2800" dirty="0"/>
              <a:t>in an information management system – </a:t>
            </a:r>
            <a:r>
              <a:rPr lang="en-US" sz="2800" dirty="0" err="1"/>
              <a:t>Turkiye</a:t>
            </a:r>
            <a:endParaRPr lang="en-US" sz="2800" dirty="0"/>
          </a:p>
          <a:p>
            <a:r>
              <a:rPr lang="en-US" sz="2800" b="1" dirty="0"/>
              <a:t>Assessing the impact </a:t>
            </a:r>
            <a:r>
              <a:rPr lang="en-US" sz="2800" dirty="0"/>
              <a:t>- Strategic Integrated Impact Assessment (SIIA) / Child Rights Impact Evaluation (CRIA/CRAG) - Wales</a:t>
            </a:r>
          </a:p>
          <a:p>
            <a:endParaRPr lang="en-US" sz="2400" dirty="0"/>
          </a:p>
        </p:txBody>
      </p:sp>
    </p:spTree>
    <p:extLst>
      <p:ext uri="{BB962C8B-B14F-4D97-AF65-F5344CB8AC3E}">
        <p14:creationId xmlns:p14="http://schemas.microsoft.com/office/powerpoint/2010/main" val="6636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7FC0-1D3A-3F30-B286-903ED8949408}"/>
              </a:ext>
            </a:extLst>
          </p:cNvPr>
          <p:cNvSpPr>
            <a:spLocks noGrp="1"/>
          </p:cNvSpPr>
          <p:nvPr>
            <p:ph type="title"/>
          </p:nvPr>
        </p:nvSpPr>
        <p:spPr/>
        <p:txBody>
          <a:bodyPr/>
          <a:lstStyle/>
          <a:p>
            <a:r>
              <a:rPr lang="en-US" dirty="0" smtClean="0"/>
              <a:t>Seminar recording</a:t>
            </a:r>
            <a:endParaRPr lang="en-US" dirty="0"/>
          </a:p>
        </p:txBody>
      </p:sp>
      <p:pic>
        <p:nvPicPr>
          <p:cNvPr id="4" name="Picture 3" descr="IS Logo - CMY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7" name="Group 6"/>
          <p:cNvGrpSpPr/>
          <p:nvPr/>
        </p:nvGrpSpPr>
        <p:grpSpPr>
          <a:xfrm>
            <a:off x="3666635" y="2084832"/>
            <a:ext cx="4922193" cy="2802882"/>
            <a:chOff x="0" y="349848"/>
            <a:chExt cx="5709847" cy="3068910"/>
          </a:xfrm>
        </p:grpSpPr>
        <p:sp>
          <p:nvSpPr>
            <p:cNvPr id="8" name="Rounded Rectangle 7"/>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9"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400" dirty="0">
                  <a:solidFill>
                    <a:srgbClr val="474233"/>
                  </a:solidFill>
                  <a:hlinkClick r:id="rId5"/>
                </a:rPr>
                <a:t>W</a:t>
              </a:r>
              <a:r>
                <a:rPr lang="en-GB" sz="4400" dirty="0" smtClean="0">
                  <a:solidFill>
                    <a:srgbClr val="474233"/>
                  </a:solidFill>
                  <a:hlinkClick r:id="rId5"/>
                </a:rPr>
                <a:t>hole seminar recording</a:t>
              </a:r>
              <a:r>
                <a:rPr lang="en-GB" sz="4400" dirty="0" smtClean="0">
                  <a:solidFill>
                    <a:srgbClr val="474233"/>
                  </a:solidFill>
                </a:rPr>
                <a:t> (2 hours)</a:t>
              </a:r>
              <a:endParaRPr lang="en-US" sz="4400" kern="1200" dirty="0">
                <a:solidFill>
                  <a:srgbClr val="474233"/>
                </a:solidFill>
              </a:endParaRPr>
            </a:p>
          </p:txBody>
        </p:sp>
      </p:grpSp>
    </p:spTree>
    <p:extLst>
      <p:ext uri="{BB962C8B-B14F-4D97-AF65-F5344CB8AC3E}">
        <p14:creationId xmlns:p14="http://schemas.microsoft.com/office/powerpoint/2010/main" val="50267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46BF-82A2-BF58-8264-10F359CA0028}"/>
              </a:ext>
            </a:extLst>
          </p:cNvPr>
          <p:cNvSpPr>
            <a:spLocks noGrp="1"/>
          </p:cNvSpPr>
          <p:nvPr>
            <p:ph type="ctrTitle"/>
          </p:nvPr>
        </p:nvSpPr>
        <p:spPr/>
        <p:txBody>
          <a:bodyPr>
            <a:normAutofit/>
          </a:bodyPr>
          <a:lstStyle/>
          <a:p>
            <a:r>
              <a:rPr lang="en-US" sz="6000" dirty="0"/>
              <a:t>Thank you</a:t>
            </a:r>
          </a:p>
        </p:txBody>
      </p:sp>
      <p:sp>
        <p:nvSpPr>
          <p:cNvPr id="3" name="Subtitle 2">
            <a:extLst>
              <a:ext uri="{FF2B5EF4-FFF2-40B4-BE49-F238E27FC236}">
                <a16:creationId xmlns:a16="http://schemas.microsoft.com/office/drawing/2014/main" id="{E9C89667-F5B0-8963-C930-D191EDA99AFB}"/>
              </a:ext>
            </a:extLst>
          </p:cNvPr>
          <p:cNvSpPr>
            <a:spLocks noGrp="1"/>
          </p:cNvSpPr>
          <p:nvPr>
            <p:ph type="subTitle" idx="1"/>
          </p:nvPr>
        </p:nvSpPr>
        <p:spPr>
          <a:xfrm>
            <a:off x="1709530" y="3869634"/>
            <a:ext cx="8767860" cy="1388165"/>
          </a:xfrm>
        </p:spPr>
        <p:txBody>
          <a:bodyPr>
            <a:normAutofit/>
          </a:bodyPr>
          <a:lstStyle/>
          <a:p>
            <a:r>
              <a:rPr lang="en-US" dirty="0"/>
              <a:t>amusatti@unicef.org</a:t>
            </a:r>
          </a:p>
        </p:txBody>
      </p:sp>
    </p:spTree>
    <p:extLst>
      <p:ext uri="{BB962C8B-B14F-4D97-AF65-F5344CB8AC3E}">
        <p14:creationId xmlns:p14="http://schemas.microsoft.com/office/powerpoint/2010/main" val="1730308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Programme Budgeting: A potential model for CRB?</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279989" y="2311516"/>
            <a:ext cx="6339963" cy="3211606"/>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dirty="0">
                  <a:solidFill>
                    <a:srgbClr val="474233"/>
                  </a:solidFill>
                </a:rPr>
                <a:t>Professor Neil Craig, Professor of Public Health Economics, Glasgow Caledonian University </a:t>
              </a:r>
              <a:endParaRPr lang="en-US" sz="4300" kern="1200" dirty="0">
                <a:solidFill>
                  <a:srgbClr val="474233"/>
                </a:solidFill>
              </a:endParaRPr>
            </a:p>
          </p:txBody>
        </p:sp>
      </p:grpSp>
      <p:sp>
        <p:nvSpPr>
          <p:cNvPr id="11" name="TextBox 10"/>
          <p:cNvSpPr txBox="1"/>
          <p:nvPr/>
        </p:nvSpPr>
        <p:spPr>
          <a:xfrm>
            <a:off x="7933379" y="2912364"/>
            <a:ext cx="3276601" cy="1200329"/>
          </a:xfrm>
          <a:prstGeom prst="rect">
            <a:avLst/>
          </a:prstGeom>
          <a:noFill/>
        </p:spPr>
        <p:txBody>
          <a:bodyPr wrap="square" rtlCol="0">
            <a:spAutoFit/>
          </a:bodyPr>
          <a:lstStyle/>
          <a:p>
            <a:r>
              <a:rPr lang="en-GB" sz="3600" dirty="0" smtClean="0">
                <a:hlinkClick r:id="rId4"/>
              </a:rPr>
              <a:t>Link to relevant recording</a:t>
            </a:r>
            <a:endParaRPr lang="en-GB" sz="3600" dirty="0"/>
          </a:p>
        </p:txBody>
      </p:sp>
    </p:spTree>
    <p:extLst>
      <p:ext uri="{BB962C8B-B14F-4D97-AF65-F5344CB8AC3E}">
        <p14:creationId xmlns:p14="http://schemas.microsoft.com/office/powerpoint/2010/main" val="221910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9038-7F33-4890-8657-7B14FAE786C5}"/>
              </a:ext>
            </a:extLst>
          </p:cNvPr>
          <p:cNvSpPr>
            <a:spLocks noGrp="1"/>
          </p:cNvSpPr>
          <p:nvPr>
            <p:ph type="ctrTitle"/>
          </p:nvPr>
        </p:nvSpPr>
        <p:spPr/>
        <p:txBody>
          <a:bodyPr/>
          <a:lstStyle/>
          <a:p>
            <a:r>
              <a:rPr lang="en-GB" dirty="0"/>
              <a:t>Programme Budgeting: A potential model for CRB?</a:t>
            </a:r>
          </a:p>
        </p:txBody>
      </p:sp>
      <p:sp>
        <p:nvSpPr>
          <p:cNvPr id="3" name="Subtitle 2">
            <a:extLst>
              <a:ext uri="{FF2B5EF4-FFF2-40B4-BE49-F238E27FC236}">
                <a16:creationId xmlns:a16="http://schemas.microsoft.com/office/drawing/2014/main" id="{D97EA8D9-4351-45EB-AC09-0AC04FFF5439}"/>
              </a:ext>
            </a:extLst>
          </p:cNvPr>
          <p:cNvSpPr>
            <a:spLocks noGrp="1"/>
          </p:cNvSpPr>
          <p:nvPr>
            <p:ph type="subTitle" idx="1"/>
          </p:nvPr>
        </p:nvSpPr>
        <p:spPr/>
        <p:txBody>
          <a:bodyPr>
            <a:normAutofit lnSpcReduction="10000"/>
          </a:bodyPr>
          <a:lstStyle/>
          <a:p>
            <a:r>
              <a:rPr lang="en-GB" dirty="0"/>
              <a:t>Neil Craig</a:t>
            </a:r>
          </a:p>
          <a:p>
            <a:r>
              <a:rPr lang="en-GB" dirty="0"/>
              <a:t>Professor of Public Health Economics</a:t>
            </a:r>
          </a:p>
          <a:p>
            <a:r>
              <a:rPr lang="en-GB" dirty="0"/>
              <a:t>Yunus Centre for Social Business and Health</a:t>
            </a:r>
          </a:p>
          <a:p>
            <a:r>
              <a:rPr lang="en-GB" dirty="0"/>
              <a:t>Glasgow Caledonian University</a:t>
            </a:r>
          </a:p>
        </p:txBody>
      </p:sp>
    </p:spTree>
    <p:extLst>
      <p:ext uri="{BB962C8B-B14F-4D97-AF65-F5344CB8AC3E}">
        <p14:creationId xmlns:p14="http://schemas.microsoft.com/office/powerpoint/2010/main" val="295717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5126-D5C9-4456-81D4-EAE85B443C95}"/>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120DDC6D-38B6-4074-B492-AA2106735F8D}"/>
              </a:ext>
            </a:extLst>
          </p:cNvPr>
          <p:cNvSpPr>
            <a:spLocks noGrp="1"/>
          </p:cNvSpPr>
          <p:nvPr>
            <p:ph idx="1"/>
          </p:nvPr>
        </p:nvSpPr>
        <p:spPr/>
        <p:txBody>
          <a:bodyPr/>
          <a:lstStyle/>
          <a:p>
            <a:r>
              <a:rPr lang="en-GB" dirty="0"/>
              <a:t>Does programme budgeting offer a useful tool to support Child Rights Budgeting (CRB) in Scotland?</a:t>
            </a:r>
          </a:p>
          <a:p>
            <a:pPr marL="0" indent="0">
              <a:buNone/>
            </a:pPr>
            <a:r>
              <a:rPr lang="en-GB" dirty="0"/>
              <a:t> </a:t>
            </a:r>
          </a:p>
          <a:p>
            <a:r>
              <a:rPr lang="en-GB" dirty="0"/>
              <a:t>What do we need?</a:t>
            </a:r>
          </a:p>
          <a:p>
            <a:r>
              <a:rPr lang="en-GB" dirty="0"/>
              <a:t>What can programme budgeting offer?</a:t>
            </a:r>
          </a:p>
          <a:p>
            <a:r>
              <a:rPr lang="en-GB" dirty="0"/>
              <a:t>What can’t it do?</a:t>
            </a:r>
          </a:p>
          <a:p>
            <a:r>
              <a:rPr lang="en-GB" dirty="0"/>
              <a:t>Summary</a:t>
            </a:r>
          </a:p>
        </p:txBody>
      </p:sp>
    </p:spTree>
    <p:extLst>
      <p:ext uri="{BB962C8B-B14F-4D97-AF65-F5344CB8AC3E}">
        <p14:creationId xmlns:p14="http://schemas.microsoft.com/office/powerpoint/2010/main" val="3166211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157E1653-159D-479F-8CFB-B296E85CA436}"/>
              </a:ext>
            </a:extLst>
          </p:cNvPr>
          <p:cNvPicPr>
            <a:picLocks noChangeAspect="1"/>
          </p:cNvPicPr>
          <p:nvPr/>
        </p:nvPicPr>
        <p:blipFill>
          <a:blip r:embed="rId4"/>
          <a:stretch>
            <a:fillRect/>
          </a:stretch>
        </p:blipFill>
        <p:spPr>
          <a:xfrm>
            <a:off x="3187654" y="0"/>
            <a:ext cx="5816691" cy="6858000"/>
          </a:xfrm>
          <a:prstGeom prst="rect">
            <a:avLst/>
          </a:prstGeom>
        </p:spPr>
      </p:pic>
    </p:spTree>
    <p:extLst>
      <p:ext uri="{BB962C8B-B14F-4D97-AF65-F5344CB8AC3E}">
        <p14:creationId xmlns:p14="http://schemas.microsoft.com/office/powerpoint/2010/main" val="3249809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28B9-5611-4542-A1B3-45EFDC677DDC}"/>
              </a:ext>
            </a:extLst>
          </p:cNvPr>
          <p:cNvSpPr>
            <a:spLocks noGrp="1"/>
          </p:cNvSpPr>
          <p:nvPr>
            <p:ph type="title"/>
          </p:nvPr>
        </p:nvSpPr>
        <p:spPr>
          <a:xfrm>
            <a:off x="838200" y="938331"/>
            <a:ext cx="10515600" cy="521979"/>
          </a:xfrm>
        </p:spPr>
        <p:txBody>
          <a:bodyPr>
            <a:normAutofit fontScale="90000"/>
          </a:bodyPr>
          <a:lstStyle/>
          <a:p>
            <a:r>
              <a:rPr lang="en-US" b="1" dirty="0"/>
              <a:t>Article 4 UNCRC:</a:t>
            </a:r>
            <a:endParaRPr lang="en-GB" b="1" dirty="0"/>
          </a:p>
        </p:txBody>
      </p:sp>
      <p:sp>
        <p:nvSpPr>
          <p:cNvPr id="3" name="Content Placeholder 2">
            <a:extLst>
              <a:ext uri="{FF2B5EF4-FFF2-40B4-BE49-F238E27FC236}">
                <a16:creationId xmlns:a16="http://schemas.microsoft.com/office/drawing/2014/main" id="{B279DE5B-F4F1-4951-949B-F8BCD5672BCD}"/>
              </a:ext>
            </a:extLst>
          </p:cNvPr>
          <p:cNvSpPr>
            <a:spLocks noGrp="1"/>
          </p:cNvSpPr>
          <p:nvPr>
            <p:ph idx="1"/>
          </p:nvPr>
        </p:nvSpPr>
        <p:spPr/>
        <p:txBody>
          <a:bodyPr>
            <a:normAutofit/>
          </a:bodyPr>
          <a:lstStyle/>
          <a:p>
            <a:pPr marL="0" indent="0">
              <a:buNone/>
            </a:pPr>
            <a:r>
              <a:rPr lang="en-US" dirty="0"/>
              <a:t>“obligation to guarantee that budgets are </a:t>
            </a:r>
            <a:r>
              <a:rPr lang="en-US" dirty="0" err="1"/>
              <a:t>mobilised</a:t>
            </a:r>
            <a:r>
              <a:rPr lang="en-US" dirty="0"/>
              <a:t> to </a:t>
            </a:r>
            <a:r>
              <a:rPr lang="en-US" dirty="0" err="1"/>
              <a:t>realise</a:t>
            </a:r>
            <a:r>
              <a:rPr lang="en-US" dirty="0"/>
              <a:t> children’s rights</a:t>
            </a:r>
            <a:r>
              <a:rPr lang="en-US" i="1" dirty="0"/>
              <a:t>, </a:t>
            </a:r>
            <a:r>
              <a:rPr lang="en-US" dirty="0"/>
              <a:t>as the implementation of rights has much to do with </a:t>
            </a:r>
            <a:r>
              <a:rPr lang="en-US" i="1" dirty="0"/>
              <a:t>how governments generate, allocate, and spend their resources.”</a:t>
            </a:r>
          </a:p>
          <a:p>
            <a:pPr marL="0" indent="0">
              <a:buNone/>
            </a:pPr>
            <a:r>
              <a:rPr lang="en-US" dirty="0"/>
              <a:t> </a:t>
            </a:r>
          </a:p>
          <a:p>
            <a:pPr marL="0" indent="0">
              <a:buNone/>
            </a:pPr>
            <a:r>
              <a:rPr lang="en-US" dirty="0"/>
              <a:t>“children’s economic, social, and cultural (ESC) rights … are </a:t>
            </a:r>
            <a:r>
              <a:rPr lang="en-US" i="1" dirty="0"/>
              <a:t>more resource-dependent than civil and political rights</a:t>
            </a:r>
            <a:r>
              <a:rPr lang="en-US" dirty="0"/>
              <a:t>.”</a:t>
            </a:r>
          </a:p>
          <a:p>
            <a:pPr marL="0" indent="0">
              <a:buNone/>
            </a:pPr>
            <a:endParaRPr lang="en-US" dirty="0"/>
          </a:p>
          <a:p>
            <a:pPr marL="0" indent="0">
              <a:buNone/>
            </a:pPr>
            <a:r>
              <a:rPr lang="en-US" dirty="0"/>
              <a:t>“states’ financial resources, as reflected in their budgets, are critical to fulfilling children's ESC rights.”</a:t>
            </a:r>
          </a:p>
          <a:p>
            <a:pPr marL="0" indent="0">
              <a:buNone/>
            </a:pPr>
            <a:endParaRPr lang="en-GB" dirty="0"/>
          </a:p>
        </p:txBody>
      </p:sp>
    </p:spTree>
    <p:extLst>
      <p:ext uri="{BB962C8B-B14F-4D97-AF65-F5344CB8AC3E}">
        <p14:creationId xmlns:p14="http://schemas.microsoft.com/office/powerpoint/2010/main" val="2352046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B630-9C54-4E93-BA2D-5E9F6D9AA1A4}"/>
              </a:ext>
            </a:extLst>
          </p:cNvPr>
          <p:cNvSpPr>
            <a:spLocks noGrp="1"/>
          </p:cNvSpPr>
          <p:nvPr>
            <p:ph type="title"/>
          </p:nvPr>
        </p:nvSpPr>
        <p:spPr>
          <a:xfrm>
            <a:off x="838200" y="365125"/>
            <a:ext cx="10515600" cy="1325563"/>
          </a:xfrm>
        </p:spPr>
        <p:txBody>
          <a:bodyPr/>
          <a:lstStyle/>
          <a:p>
            <a:r>
              <a:rPr lang="en-GB" dirty="0"/>
              <a:t>Highlights the importance of knowing where resources are currently going</a:t>
            </a:r>
          </a:p>
        </p:txBody>
      </p:sp>
      <p:sp>
        <p:nvSpPr>
          <p:cNvPr id="3" name="Content Placeholder 2">
            <a:extLst>
              <a:ext uri="{FF2B5EF4-FFF2-40B4-BE49-F238E27FC236}">
                <a16:creationId xmlns:a16="http://schemas.microsoft.com/office/drawing/2014/main" id="{B948D31F-B39A-4D3F-89B6-70CF1FADAC80}"/>
              </a:ext>
            </a:extLst>
          </p:cNvPr>
          <p:cNvSpPr>
            <a:spLocks noGrp="1"/>
          </p:cNvSpPr>
          <p:nvPr>
            <p:ph idx="1"/>
          </p:nvPr>
        </p:nvSpPr>
        <p:spPr/>
        <p:txBody>
          <a:bodyPr>
            <a:normAutofit/>
          </a:bodyPr>
          <a:lstStyle/>
          <a:p>
            <a:r>
              <a:rPr lang="en-US" dirty="0"/>
              <a:t>“Identify direct </a:t>
            </a:r>
            <a:r>
              <a:rPr lang="en-US" i="1" dirty="0"/>
              <a:t>and indirect </a:t>
            </a:r>
            <a:r>
              <a:rPr lang="en-US" dirty="0"/>
              <a:t>allocations for children in the budget.</a:t>
            </a:r>
          </a:p>
          <a:p>
            <a:r>
              <a:rPr lang="en-US" dirty="0"/>
              <a:t>CRC: “no state can claim that it is fulfilling children’s ESC rights unless it can identify the proportions of its national and other budgets that are allocated to children.” </a:t>
            </a:r>
          </a:p>
          <a:p>
            <a:r>
              <a:rPr lang="en-US" dirty="0"/>
              <a:t>To the maximum extent of, but within, available resources</a:t>
            </a:r>
          </a:p>
          <a:p>
            <a:r>
              <a:rPr lang="en-US" dirty="0"/>
              <a:t>Available resources not fixed or static. They reflect policy choices for which Scottish Government and public bodies are responsible. </a:t>
            </a:r>
            <a:endParaRPr lang="en-US" i="1" dirty="0"/>
          </a:p>
        </p:txBody>
      </p:sp>
    </p:spTree>
    <p:extLst>
      <p:ext uri="{BB962C8B-B14F-4D97-AF65-F5344CB8AC3E}">
        <p14:creationId xmlns:p14="http://schemas.microsoft.com/office/powerpoint/2010/main" val="3177931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2D2F-7F72-4D88-BE25-790F8FB95309}"/>
              </a:ext>
            </a:extLst>
          </p:cNvPr>
          <p:cNvSpPr>
            <a:spLocks noGrp="1"/>
          </p:cNvSpPr>
          <p:nvPr>
            <p:ph type="title"/>
          </p:nvPr>
        </p:nvSpPr>
        <p:spPr/>
        <p:txBody>
          <a:bodyPr/>
          <a:lstStyle/>
          <a:p>
            <a:r>
              <a:rPr lang="en-GB" dirty="0"/>
              <a:t>Principles – regarding </a:t>
            </a:r>
            <a:r>
              <a:rPr lang="en-GB" i="1" dirty="0"/>
              <a:t>outcomes</a:t>
            </a:r>
            <a:r>
              <a:rPr lang="en-GB" dirty="0"/>
              <a:t> of budgeting process</a:t>
            </a:r>
          </a:p>
        </p:txBody>
      </p:sp>
      <p:sp>
        <p:nvSpPr>
          <p:cNvPr id="3" name="Content Placeholder 2">
            <a:extLst>
              <a:ext uri="{FF2B5EF4-FFF2-40B4-BE49-F238E27FC236}">
                <a16:creationId xmlns:a16="http://schemas.microsoft.com/office/drawing/2014/main" id="{185CE2A3-13E1-4391-AE81-A0FA05854996}"/>
              </a:ext>
            </a:extLst>
          </p:cNvPr>
          <p:cNvSpPr>
            <a:spLocks noGrp="1"/>
          </p:cNvSpPr>
          <p:nvPr>
            <p:ph idx="1"/>
          </p:nvPr>
        </p:nvSpPr>
        <p:spPr/>
        <p:txBody>
          <a:bodyPr>
            <a:normAutofit/>
          </a:bodyPr>
          <a:lstStyle/>
          <a:p>
            <a:pPr marL="0" indent="0">
              <a:buNone/>
            </a:pPr>
            <a:r>
              <a:rPr lang="en-US" dirty="0"/>
              <a:t>The CRC identified five general budget principles for children’s rights: </a:t>
            </a:r>
          </a:p>
          <a:p>
            <a:r>
              <a:rPr lang="en-US" dirty="0"/>
              <a:t>Effective </a:t>
            </a:r>
          </a:p>
          <a:p>
            <a:r>
              <a:rPr lang="en-US" dirty="0"/>
              <a:t>Efficient i.e. effective in relation to cost</a:t>
            </a:r>
          </a:p>
          <a:p>
            <a:r>
              <a:rPr lang="en-US" dirty="0"/>
              <a:t>Equitable i.e. fair</a:t>
            </a:r>
          </a:p>
          <a:p>
            <a:r>
              <a:rPr lang="en-US" dirty="0"/>
              <a:t>Transparent</a:t>
            </a:r>
          </a:p>
          <a:p>
            <a:r>
              <a:rPr lang="en-US" dirty="0"/>
              <a:t>Sustainable</a:t>
            </a:r>
          </a:p>
          <a:p>
            <a:pPr marL="0" indent="0">
              <a:buNone/>
            </a:pPr>
            <a:endParaRPr lang="en-US" dirty="0"/>
          </a:p>
          <a:p>
            <a:pPr marL="0" indent="0">
              <a:buNone/>
            </a:pPr>
            <a:r>
              <a:rPr lang="en-US" i="1" dirty="0"/>
              <a:t>“Every budgetary decision must reflect these principles</a:t>
            </a:r>
            <a:r>
              <a:rPr lang="en-US" dirty="0"/>
              <a:t>.” </a:t>
            </a:r>
          </a:p>
        </p:txBody>
      </p:sp>
    </p:spTree>
    <p:extLst>
      <p:ext uri="{BB962C8B-B14F-4D97-AF65-F5344CB8AC3E}">
        <p14:creationId xmlns:p14="http://schemas.microsoft.com/office/powerpoint/2010/main" val="3472346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DE9E-7B71-4196-8E32-5EDDD32DEF7F}"/>
              </a:ext>
            </a:extLst>
          </p:cNvPr>
          <p:cNvSpPr>
            <a:spLocks noGrp="1"/>
          </p:cNvSpPr>
          <p:nvPr>
            <p:ph type="title"/>
          </p:nvPr>
        </p:nvSpPr>
        <p:spPr/>
        <p:txBody>
          <a:bodyPr/>
          <a:lstStyle/>
          <a:p>
            <a:r>
              <a:rPr lang="en-GB" dirty="0"/>
              <a:t>Principles regarding the </a:t>
            </a:r>
            <a:r>
              <a:rPr lang="en-GB" i="1" dirty="0"/>
              <a:t>process </a:t>
            </a:r>
            <a:r>
              <a:rPr lang="en-GB" dirty="0"/>
              <a:t>itself - TAAPE </a:t>
            </a:r>
          </a:p>
        </p:txBody>
      </p:sp>
      <p:sp>
        <p:nvSpPr>
          <p:cNvPr id="3" name="Content Placeholder 2">
            <a:extLst>
              <a:ext uri="{FF2B5EF4-FFF2-40B4-BE49-F238E27FC236}">
                <a16:creationId xmlns:a16="http://schemas.microsoft.com/office/drawing/2014/main" id="{0764A7A5-AB03-42FC-9669-50CBFFDF3A4A}"/>
              </a:ext>
            </a:extLst>
          </p:cNvPr>
          <p:cNvSpPr>
            <a:spLocks noGrp="1"/>
          </p:cNvSpPr>
          <p:nvPr>
            <p:ph idx="1"/>
          </p:nvPr>
        </p:nvSpPr>
        <p:spPr/>
        <p:txBody>
          <a:bodyPr>
            <a:normAutofit/>
          </a:bodyPr>
          <a:lstStyle/>
          <a:p>
            <a:r>
              <a:rPr lang="en-US" dirty="0"/>
              <a:t>Transparent</a:t>
            </a:r>
          </a:p>
          <a:p>
            <a:r>
              <a:rPr lang="en-US" dirty="0"/>
              <a:t>Accessible </a:t>
            </a:r>
          </a:p>
          <a:p>
            <a:r>
              <a:rPr lang="en-US" dirty="0"/>
              <a:t>Accountable</a:t>
            </a:r>
          </a:p>
          <a:p>
            <a:r>
              <a:rPr lang="en-US" dirty="0"/>
              <a:t>Participatory </a:t>
            </a:r>
          </a:p>
          <a:p>
            <a:r>
              <a:rPr lang="en-US" dirty="0"/>
              <a:t>Empowering</a:t>
            </a:r>
          </a:p>
          <a:p>
            <a:endParaRPr lang="en-US" dirty="0"/>
          </a:p>
          <a:p>
            <a:pPr marL="0" indent="0">
              <a:buNone/>
            </a:pPr>
            <a:r>
              <a:rPr lang="en-US" dirty="0"/>
              <a:t>“Formulating the budget is </a:t>
            </a:r>
            <a:r>
              <a:rPr lang="en-US" i="1" dirty="0"/>
              <a:t>more than a technical exercise</a:t>
            </a:r>
            <a:r>
              <a:rPr lang="en-US" dirty="0"/>
              <a:t>.” </a:t>
            </a:r>
          </a:p>
          <a:p>
            <a:pPr marL="0" indent="0">
              <a:buNone/>
            </a:pPr>
            <a:endParaRPr lang="en-US" dirty="0"/>
          </a:p>
        </p:txBody>
      </p:sp>
    </p:spTree>
    <p:extLst>
      <p:ext uri="{BB962C8B-B14F-4D97-AF65-F5344CB8AC3E}">
        <p14:creationId xmlns:p14="http://schemas.microsoft.com/office/powerpoint/2010/main" val="4071522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2C3D-FFD3-4982-99C1-6D8D5264AC91}"/>
              </a:ext>
            </a:extLst>
          </p:cNvPr>
          <p:cNvSpPr>
            <a:spLocks noGrp="1"/>
          </p:cNvSpPr>
          <p:nvPr>
            <p:ph type="title"/>
          </p:nvPr>
        </p:nvSpPr>
        <p:spPr/>
        <p:txBody>
          <a:bodyPr/>
          <a:lstStyle/>
          <a:p>
            <a:r>
              <a:rPr lang="en-GB" dirty="0"/>
              <a:t>So what’s needed?</a:t>
            </a:r>
          </a:p>
        </p:txBody>
      </p:sp>
      <p:sp>
        <p:nvSpPr>
          <p:cNvPr id="3" name="Content Placeholder 2">
            <a:extLst>
              <a:ext uri="{FF2B5EF4-FFF2-40B4-BE49-F238E27FC236}">
                <a16:creationId xmlns:a16="http://schemas.microsoft.com/office/drawing/2014/main" id="{C23DC1BD-02A7-470B-8D0B-99A761CDC876}"/>
              </a:ext>
            </a:extLst>
          </p:cNvPr>
          <p:cNvSpPr>
            <a:spLocks noGrp="1"/>
          </p:cNvSpPr>
          <p:nvPr>
            <p:ph idx="1"/>
          </p:nvPr>
        </p:nvSpPr>
        <p:spPr/>
        <p:txBody>
          <a:bodyPr>
            <a:normAutofit/>
          </a:bodyPr>
          <a:lstStyle/>
          <a:p>
            <a:r>
              <a:rPr lang="en-GB" dirty="0"/>
              <a:t>A way of understanding where resources are currently going in relation to rights-relevant programmes</a:t>
            </a:r>
          </a:p>
          <a:p>
            <a:pPr marL="0" indent="0">
              <a:buNone/>
            </a:pPr>
            <a:endParaRPr lang="en-GB" dirty="0"/>
          </a:p>
          <a:p>
            <a:r>
              <a:rPr lang="en-GB" dirty="0"/>
              <a:t>A deliberative process for:</a:t>
            </a:r>
            <a:br>
              <a:rPr lang="en-GB" dirty="0"/>
            </a:br>
            <a:r>
              <a:rPr lang="en-GB" dirty="0"/>
              <a:t>- defining rights-relevant programmes</a:t>
            </a:r>
            <a:br>
              <a:rPr lang="en-GB" dirty="0"/>
            </a:br>
            <a:r>
              <a:rPr lang="en-GB" dirty="0"/>
              <a:t>- evaluating current programmes </a:t>
            </a:r>
            <a:br>
              <a:rPr lang="en-GB" dirty="0"/>
            </a:br>
            <a:r>
              <a:rPr lang="en-GB" dirty="0"/>
              <a:t>- </a:t>
            </a:r>
            <a:r>
              <a:rPr lang="en-GB" i="1" dirty="0"/>
              <a:t>identifying</a:t>
            </a:r>
            <a:r>
              <a:rPr lang="en-GB" dirty="0"/>
              <a:t> potential changes</a:t>
            </a:r>
            <a:br>
              <a:rPr lang="en-GB" dirty="0"/>
            </a:br>
            <a:r>
              <a:rPr lang="en-GB" dirty="0"/>
              <a:t>- </a:t>
            </a:r>
            <a:r>
              <a:rPr lang="en-GB" i="1" dirty="0"/>
              <a:t>evaluating</a:t>
            </a:r>
            <a:r>
              <a:rPr lang="en-GB" dirty="0"/>
              <a:t> potential changes</a:t>
            </a:r>
            <a:br>
              <a:rPr lang="en-GB" dirty="0"/>
            </a:br>
            <a:r>
              <a:rPr lang="en-GB" dirty="0"/>
              <a:t>- in a systematic, transparent and democratic way</a:t>
            </a:r>
          </a:p>
        </p:txBody>
      </p:sp>
    </p:spTree>
    <p:extLst>
      <p:ext uri="{BB962C8B-B14F-4D97-AF65-F5344CB8AC3E}">
        <p14:creationId xmlns:p14="http://schemas.microsoft.com/office/powerpoint/2010/main" val="2748665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7FC0-1D3A-3F30-B286-903ED8949408}"/>
              </a:ext>
            </a:extLst>
          </p:cNvPr>
          <p:cNvSpPr>
            <a:spLocks noGrp="1"/>
          </p:cNvSpPr>
          <p:nvPr>
            <p:ph type="title"/>
          </p:nvPr>
        </p:nvSpPr>
        <p:spPr/>
        <p:txBody>
          <a:bodyPr/>
          <a:lstStyle/>
          <a:p>
            <a:r>
              <a:rPr lang="en-US" dirty="0" err="1" smtClean="0"/>
              <a:t>PURPose</a:t>
            </a:r>
            <a:r>
              <a:rPr lang="en-US" dirty="0" smtClean="0"/>
              <a:t> </a:t>
            </a:r>
            <a:r>
              <a:rPr lang="en-US" dirty="0"/>
              <a:t>of this </a:t>
            </a:r>
            <a:r>
              <a:rPr lang="en-US" dirty="0" smtClean="0"/>
              <a:t>SLIDE Pack</a:t>
            </a:r>
            <a:endParaRPr lang="en-US" dirty="0"/>
          </a:p>
        </p:txBody>
      </p:sp>
      <p:sp>
        <p:nvSpPr>
          <p:cNvPr id="3" name="Content Placeholder 2">
            <a:extLst>
              <a:ext uri="{FF2B5EF4-FFF2-40B4-BE49-F238E27FC236}">
                <a16:creationId xmlns:a16="http://schemas.microsoft.com/office/drawing/2014/main" id="{E4B76820-9441-4D48-1890-F2D776808F0C}"/>
              </a:ext>
            </a:extLst>
          </p:cNvPr>
          <p:cNvSpPr>
            <a:spLocks noGrp="1"/>
          </p:cNvSpPr>
          <p:nvPr>
            <p:ph idx="1"/>
          </p:nvPr>
        </p:nvSpPr>
        <p:spPr>
          <a:xfrm>
            <a:off x="1024128" y="2014736"/>
            <a:ext cx="9720071" cy="4023360"/>
          </a:xfrm>
        </p:spPr>
        <p:txBody>
          <a:bodyPr vert="horz" lIns="45720" tIns="45720" rIns="45720" bIns="45720" rtlCol="0" anchor="t">
            <a:normAutofit/>
          </a:bodyPr>
          <a:lstStyle/>
          <a:p>
            <a:r>
              <a:rPr lang="en-GB" dirty="0" smtClean="0"/>
              <a:t>This pack collates slides and links to speaking notes from the </a:t>
            </a:r>
            <a:r>
              <a:rPr lang="en-GB" b="1" dirty="0" smtClean="0"/>
              <a:t>seminar on Public Financing for Children’s Rights</a:t>
            </a:r>
            <a:r>
              <a:rPr lang="en-GB" dirty="0" smtClean="0"/>
              <a:t> which took place on 6 November 2024. </a:t>
            </a:r>
          </a:p>
          <a:p>
            <a:r>
              <a:rPr lang="en-GB" dirty="0" smtClean="0"/>
              <a:t>The seminar was a collaboration </a:t>
            </a:r>
            <a:r>
              <a:rPr lang="en-GB" dirty="0"/>
              <a:t>between the </a:t>
            </a:r>
            <a:r>
              <a:rPr lang="en-GB" dirty="0">
                <a:hlinkClick r:id="rId3"/>
              </a:rPr>
              <a:t>Improvement Service’s UNCRC Implementation </a:t>
            </a:r>
            <a:r>
              <a:rPr lang="en-GB" dirty="0" smtClean="0">
                <a:hlinkClick r:id="rId3"/>
              </a:rPr>
              <a:t>project</a:t>
            </a:r>
            <a:r>
              <a:rPr lang="en-GB" dirty="0" smtClean="0"/>
              <a:t> and </a:t>
            </a:r>
            <a:r>
              <a:rPr lang="en-GB" dirty="0"/>
              <a:t>the </a:t>
            </a:r>
            <a:r>
              <a:rPr lang="en-GB" dirty="0">
                <a:hlinkClick r:id="rId4"/>
              </a:rPr>
              <a:t>Observatory of Children’s Human Rights Scotland</a:t>
            </a:r>
            <a:r>
              <a:rPr lang="en-GB" dirty="0"/>
              <a:t>.</a:t>
            </a:r>
          </a:p>
          <a:p>
            <a:r>
              <a:rPr lang="en-GB" sz="2400" b="1" dirty="0" smtClean="0"/>
              <a:t>The seminar was recorded: </a:t>
            </a:r>
            <a:r>
              <a:rPr lang="en-GB" sz="2400" b="1" u="sng" dirty="0">
                <a:hlinkClick r:id="rId5"/>
              </a:rPr>
              <a:t>https://</a:t>
            </a:r>
            <a:r>
              <a:rPr lang="en-GB" sz="2400" b="1" u="sng" dirty="0" smtClean="0">
                <a:hlinkClick r:id="rId5"/>
              </a:rPr>
              <a:t>media.ed.ac.uk/media/1_q6l2m8js</a:t>
            </a:r>
            <a:r>
              <a:rPr lang="en-GB" sz="2400" b="1" dirty="0" smtClean="0"/>
              <a:t>.</a:t>
            </a:r>
          </a:p>
          <a:p>
            <a:r>
              <a:rPr lang="en-GB" b="1" dirty="0" smtClean="0"/>
              <a:t>Notes of the group discussions, </a:t>
            </a:r>
            <a:r>
              <a:rPr lang="en-GB" b="1" u="sng" dirty="0" smtClean="0"/>
              <a:t>which were not recorded</a:t>
            </a:r>
            <a:r>
              <a:rPr lang="en-GB" b="1" dirty="0" smtClean="0"/>
              <a:t>, can be found in this pack</a:t>
            </a:r>
            <a:r>
              <a:rPr lang="en-GB" dirty="0" smtClean="0"/>
              <a:t>, alongside links speaking notes and further information.</a:t>
            </a:r>
          </a:p>
          <a:p>
            <a:r>
              <a:rPr lang="en-GB" dirty="0"/>
              <a:t>The Observatory is thankful to the Royal Society of Edinburgh for funding our Research Network on Children’s Human Rights and through this Network, our tackling of this complex challenge </a:t>
            </a:r>
            <a:r>
              <a:rPr lang="en-GB" dirty="0" smtClean="0"/>
              <a:t>for </a:t>
            </a:r>
            <a:r>
              <a:rPr lang="en-GB" dirty="0"/>
              <a:t>children’s rights implementation. </a:t>
            </a:r>
          </a:p>
        </p:txBody>
      </p:sp>
      <p:pic>
        <p:nvPicPr>
          <p:cNvPr id="4" name="Picture 3" descr="IS Logo - CMYK"/>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286075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E247-6543-4282-B5B2-EAA54ABB78E0}"/>
              </a:ext>
            </a:extLst>
          </p:cNvPr>
          <p:cNvSpPr>
            <a:spLocks noGrp="1"/>
          </p:cNvSpPr>
          <p:nvPr>
            <p:ph type="title"/>
          </p:nvPr>
        </p:nvSpPr>
        <p:spPr/>
        <p:txBody>
          <a:bodyPr/>
          <a:lstStyle/>
          <a:p>
            <a:r>
              <a:rPr lang="en-GB" b="1" dirty="0"/>
              <a:t>What is programme budgeting - PB?</a:t>
            </a:r>
          </a:p>
        </p:txBody>
      </p:sp>
      <p:sp>
        <p:nvSpPr>
          <p:cNvPr id="3" name="Content Placeholder 2">
            <a:extLst>
              <a:ext uri="{FF2B5EF4-FFF2-40B4-BE49-F238E27FC236}">
                <a16:creationId xmlns:a16="http://schemas.microsoft.com/office/drawing/2014/main" id="{FD7E9306-93C2-4EA2-B908-9B774F809686}"/>
              </a:ext>
            </a:extLst>
          </p:cNvPr>
          <p:cNvSpPr>
            <a:spLocks noGrp="1"/>
          </p:cNvSpPr>
          <p:nvPr>
            <p:ph idx="1"/>
          </p:nvPr>
        </p:nvSpPr>
        <p:spPr/>
        <p:txBody>
          <a:bodyPr>
            <a:normAutofit/>
          </a:bodyPr>
          <a:lstStyle/>
          <a:p>
            <a:r>
              <a:rPr lang="en-US" dirty="0"/>
              <a:t>A way of </a:t>
            </a:r>
            <a:r>
              <a:rPr lang="en-US" i="1" dirty="0"/>
              <a:t>describing</a:t>
            </a:r>
            <a:r>
              <a:rPr lang="en-US" dirty="0"/>
              <a:t> the resources spent, within a </a:t>
            </a:r>
            <a:r>
              <a:rPr lang="en-US" dirty="0" err="1"/>
              <a:t>programme</a:t>
            </a:r>
            <a:r>
              <a:rPr lang="en-US" dirty="0"/>
              <a:t> or across a number of relevant </a:t>
            </a:r>
            <a:r>
              <a:rPr lang="en-US" dirty="0" err="1"/>
              <a:t>programmes</a:t>
            </a:r>
            <a:endParaRPr lang="en-US" dirty="0"/>
          </a:p>
          <a:p>
            <a:r>
              <a:rPr lang="en-US" dirty="0" err="1"/>
              <a:t>Programmes</a:t>
            </a:r>
            <a:r>
              <a:rPr lang="en-US" dirty="0"/>
              <a:t> relate to particular groups or other categories of policy interest </a:t>
            </a:r>
          </a:p>
          <a:p>
            <a:r>
              <a:rPr lang="en-US" dirty="0"/>
              <a:t>In relation to information on needs and activity…</a:t>
            </a:r>
          </a:p>
          <a:p>
            <a:r>
              <a:rPr lang="en-US" dirty="0"/>
              <a:t>…To begin to raise questions about whether the right </a:t>
            </a:r>
            <a:r>
              <a:rPr lang="en-US" dirty="0" err="1"/>
              <a:t>programmes</a:t>
            </a:r>
            <a:r>
              <a:rPr lang="en-US" dirty="0"/>
              <a:t> of the right size are in place.</a:t>
            </a:r>
          </a:p>
          <a:p>
            <a:r>
              <a:rPr lang="en-US" dirty="0"/>
              <a:t>Often advocated in tandem with ‘marginal analysis’ </a:t>
            </a:r>
            <a:endParaRPr lang="en-GB" dirty="0"/>
          </a:p>
        </p:txBody>
      </p:sp>
    </p:spTree>
    <p:extLst>
      <p:ext uri="{BB962C8B-B14F-4D97-AF65-F5344CB8AC3E}">
        <p14:creationId xmlns:p14="http://schemas.microsoft.com/office/powerpoint/2010/main" val="362364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6DFEF8-4022-4E95-96A6-3180CC40FFFF}"/>
              </a:ext>
            </a:extLst>
          </p:cNvPr>
          <p:cNvGraphicFramePr>
            <a:graphicFrameLocks noGrp="1"/>
          </p:cNvGraphicFramePr>
          <p:nvPr>
            <p:extLst>
              <p:ext uri="{D42A27DB-BD31-4B8C-83A1-F6EECF244321}">
                <p14:modId xmlns:p14="http://schemas.microsoft.com/office/powerpoint/2010/main" val="134071048"/>
              </p:ext>
            </p:extLst>
          </p:nvPr>
        </p:nvGraphicFramePr>
        <p:xfrm>
          <a:off x="3191301" y="1074675"/>
          <a:ext cx="6542158" cy="5291820"/>
        </p:xfrm>
        <a:graphic>
          <a:graphicData uri="http://schemas.openxmlformats.org/drawingml/2006/table">
            <a:tbl>
              <a:tblPr firstRow="1" bandRow="1">
                <a:tableStyleId>{5C22544A-7EE6-4342-B048-85BDC9FD1C3A}</a:tableStyleId>
              </a:tblPr>
              <a:tblGrid>
                <a:gridCol w="1028463">
                  <a:extLst>
                    <a:ext uri="{9D8B030D-6E8A-4147-A177-3AD203B41FA5}">
                      <a16:colId xmlns:a16="http://schemas.microsoft.com/office/drawing/2014/main" val="200955763"/>
                    </a:ext>
                  </a:extLst>
                </a:gridCol>
                <a:gridCol w="1050878">
                  <a:extLst>
                    <a:ext uri="{9D8B030D-6E8A-4147-A177-3AD203B41FA5}">
                      <a16:colId xmlns:a16="http://schemas.microsoft.com/office/drawing/2014/main" val="4121897346"/>
                    </a:ext>
                  </a:extLst>
                </a:gridCol>
                <a:gridCol w="942564">
                  <a:extLst>
                    <a:ext uri="{9D8B030D-6E8A-4147-A177-3AD203B41FA5}">
                      <a16:colId xmlns:a16="http://schemas.microsoft.com/office/drawing/2014/main" val="3749557924"/>
                    </a:ext>
                  </a:extLst>
                </a:gridCol>
                <a:gridCol w="1145543">
                  <a:extLst>
                    <a:ext uri="{9D8B030D-6E8A-4147-A177-3AD203B41FA5}">
                      <a16:colId xmlns:a16="http://schemas.microsoft.com/office/drawing/2014/main" val="728037199"/>
                    </a:ext>
                  </a:extLst>
                </a:gridCol>
                <a:gridCol w="859809">
                  <a:extLst>
                    <a:ext uri="{9D8B030D-6E8A-4147-A177-3AD203B41FA5}">
                      <a16:colId xmlns:a16="http://schemas.microsoft.com/office/drawing/2014/main" val="780294544"/>
                    </a:ext>
                  </a:extLst>
                </a:gridCol>
                <a:gridCol w="845087">
                  <a:extLst>
                    <a:ext uri="{9D8B030D-6E8A-4147-A177-3AD203B41FA5}">
                      <a16:colId xmlns:a16="http://schemas.microsoft.com/office/drawing/2014/main" val="2157224662"/>
                    </a:ext>
                  </a:extLst>
                </a:gridCol>
                <a:gridCol w="669814">
                  <a:extLst>
                    <a:ext uri="{9D8B030D-6E8A-4147-A177-3AD203B41FA5}">
                      <a16:colId xmlns:a16="http://schemas.microsoft.com/office/drawing/2014/main" val="2964869757"/>
                    </a:ext>
                  </a:extLst>
                </a:gridCol>
              </a:tblGrid>
              <a:tr h="476580">
                <a:tc gridSpan="6">
                  <a:txBody>
                    <a:bodyPr/>
                    <a:lstStyle/>
                    <a:p>
                      <a:pPr algn="ctr"/>
                      <a:r>
                        <a:rPr lang="en-GB" dirty="0"/>
                        <a:t>Service Budgets - INPUTS</a:t>
                      </a:r>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a:txBody>
                    <a:bodyPr/>
                    <a:lstStyle/>
                    <a:p>
                      <a:pPr algn="ctr"/>
                      <a:endParaRPr lang="en-GB" dirty="0"/>
                    </a:p>
                  </a:txBody>
                  <a:tcPr/>
                </a:tc>
                <a:extLst>
                  <a:ext uri="{0D108BD9-81ED-4DB2-BD59-A6C34878D82A}">
                    <a16:rowId xmlns:a16="http://schemas.microsoft.com/office/drawing/2014/main" val="1998028271"/>
                  </a:ext>
                </a:extLst>
              </a:tr>
              <a:tr h="40037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Education</a:t>
                      </a:r>
                    </a:p>
                  </a:txBody>
                  <a:tcPr/>
                </a:tc>
                <a:tc hMerge="1">
                  <a:txBody>
                    <a:bodyPr/>
                    <a:lstStyle/>
                    <a:p>
                      <a:endParaRPr lang="en-GB"/>
                    </a:p>
                  </a:txBody>
                  <a:tcPr/>
                </a:tc>
                <a:tc gridSpan="2">
                  <a:txBody>
                    <a:bodyPr/>
                    <a:lstStyle/>
                    <a:p>
                      <a:pPr algn="ctr"/>
                      <a:r>
                        <a:rPr lang="en-GB" dirty="0"/>
                        <a:t>Health care</a:t>
                      </a:r>
                    </a:p>
                  </a:txBody>
                  <a:tcPr/>
                </a:tc>
                <a:tc hMerge="1">
                  <a:txBody>
                    <a:bodyPr/>
                    <a:lstStyle/>
                    <a:p>
                      <a:endParaRPr lang="en-GB"/>
                    </a:p>
                  </a:txBody>
                  <a:tcPr/>
                </a:tc>
                <a:tc gridSpan="2">
                  <a:txBody>
                    <a:bodyPr/>
                    <a:lstStyle/>
                    <a:p>
                      <a:pPr algn="ctr"/>
                      <a:r>
                        <a:rPr lang="en-GB" dirty="0"/>
                        <a:t>Social services</a:t>
                      </a:r>
                    </a:p>
                  </a:txBody>
                  <a:tcPr/>
                </a:tc>
                <a:tc hMerge="1">
                  <a:txBody>
                    <a:bodyPr/>
                    <a:lstStyle/>
                    <a:p>
                      <a:endParaRPr lang="en-GB"/>
                    </a:p>
                  </a:txBody>
                  <a:tcPr/>
                </a:tc>
                <a:tc>
                  <a:txBody>
                    <a:bodyPr/>
                    <a:lstStyle/>
                    <a:p>
                      <a:pPr algn="ctr"/>
                      <a:endParaRPr lang="en-GB" dirty="0"/>
                    </a:p>
                  </a:txBody>
                  <a:tcPr/>
                </a:tc>
                <a:extLst>
                  <a:ext uri="{0D108BD9-81ED-4DB2-BD59-A6C34878D82A}">
                    <a16:rowId xmlns:a16="http://schemas.microsoft.com/office/drawing/2014/main" val="1183750635"/>
                  </a:ext>
                </a:extLst>
              </a:tr>
              <a:tr h="415028">
                <a:tc>
                  <a:txBody>
                    <a:bodyPr/>
                    <a:lstStyle/>
                    <a:p>
                      <a:pPr algn="ctr"/>
                      <a:r>
                        <a:rPr lang="en-GB" dirty="0"/>
                        <a:t>Teachers</a:t>
                      </a:r>
                    </a:p>
                  </a:txBody>
                  <a:tcPr/>
                </a:tc>
                <a:tc>
                  <a:txBody>
                    <a:bodyPr/>
                    <a:lstStyle/>
                    <a:p>
                      <a:pPr algn="ctr"/>
                      <a:r>
                        <a:rPr lang="en-GB" dirty="0"/>
                        <a:t>Buildings</a:t>
                      </a:r>
                    </a:p>
                  </a:txBody>
                  <a:tcPr/>
                </a:tc>
                <a:tc>
                  <a:txBody>
                    <a:bodyPr/>
                    <a:lstStyle/>
                    <a:p>
                      <a:pPr algn="ctr"/>
                      <a:r>
                        <a:rPr lang="en-GB" dirty="0"/>
                        <a:t>Doctors</a:t>
                      </a:r>
                    </a:p>
                  </a:txBody>
                  <a:tcPr/>
                </a:tc>
                <a:tc>
                  <a:txBody>
                    <a:bodyPr/>
                    <a:lstStyle/>
                    <a:p>
                      <a:pPr algn="ctr"/>
                      <a:r>
                        <a:rPr lang="en-GB" dirty="0"/>
                        <a:t>Medicines</a:t>
                      </a:r>
                    </a:p>
                  </a:txBody>
                  <a:tcPr/>
                </a:tc>
                <a:tc>
                  <a:txBody>
                    <a:bodyPr/>
                    <a:lstStyle/>
                    <a:p>
                      <a:pPr algn="ctr"/>
                      <a:r>
                        <a:rPr lang="en-GB" dirty="0"/>
                        <a:t>SWs</a:t>
                      </a:r>
                    </a:p>
                  </a:txBody>
                  <a:tcPr/>
                </a:tc>
                <a:tc>
                  <a:txBody>
                    <a:bodyPr/>
                    <a:lstStyle/>
                    <a:p>
                      <a:pPr algn="ctr"/>
                      <a:r>
                        <a:rPr lang="en-GB" dirty="0"/>
                        <a:t>Carers</a:t>
                      </a:r>
                    </a:p>
                  </a:txBody>
                  <a:tcPr/>
                </a:tc>
                <a:tc>
                  <a:txBody>
                    <a:bodyPr/>
                    <a:lstStyle/>
                    <a:p>
                      <a:pPr algn="ctr"/>
                      <a:endParaRPr lang="en-GB" dirty="0"/>
                    </a:p>
                  </a:txBody>
                  <a:tcPr/>
                </a:tc>
                <a:extLst>
                  <a:ext uri="{0D108BD9-81ED-4DB2-BD59-A6C34878D82A}">
                    <a16:rowId xmlns:a16="http://schemas.microsoft.com/office/drawing/2014/main" val="2447301723"/>
                  </a:ext>
                </a:extLst>
              </a:tr>
              <a:tr h="800802">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607547003"/>
                  </a:ext>
                </a:extLst>
              </a:tr>
              <a:tr h="800802">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8322409"/>
                  </a:ext>
                </a:extLst>
              </a:tr>
              <a:tr h="799411">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695179686"/>
                  </a:ext>
                </a:extLst>
              </a:tr>
              <a:tr h="799411">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638930502"/>
                  </a:ext>
                </a:extLst>
              </a:tr>
              <a:tr h="799411">
                <a:tc>
                  <a:txBody>
                    <a:bodyPr/>
                    <a:lstStyle/>
                    <a:p>
                      <a:pPr algn="ctr"/>
                      <a:r>
                        <a:rPr lang="en-GB" dirty="0"/>
                        <a:t>£X</a:t>
                      </a:r>
                    </a:p>
                  </a:txBody>
                  <a:tcPr/>
                </a:tc>
                <a:tc>
                  <a:txBody>
                    <a:bodyPr/>
                    <a:lstStyle/>
                    <a:p>
                      <a:pPr algn="ctr"/>
                      <a:r>
                        <a:rPr lang="en-GB" dirty="0"/>
                        <a:t>£Y</a:t>
                      </a:r>
                    </a:p>
                  </a:txBody>
                  <a:tcPr/>
                </a:tc>
                <a:tc>
                  <a:txBody>
                    <a:bodyPr/>
                    <a:lstStyle/>
                    <a:p>
                      <a:pPr algn="ctr"/>
                      <a:r>
                        <a:rPr lang="en-GB" dirty="0"/>
                        <a:t>£Z</a:t>
                      </a:r>
                    </a:p>
                  </a:txBody>
                  <a:tcPr/>
                </a:tc>
                <a:tc>
                  <a:txBody>
                    <a:bodyPr/>
                    <a:lstStyle/>
                    <a:p>
                      <a:pPr algn="ctr"/>
                      <a:r>
                        <a:rPr lang="en-GB" dirty="0"/>
                        <a:t>£A</a:t>
                      </a:r>
                    </a:p>
                  </a:txBody>
                  <a:tcPr/>
                </a:tc>
                <a:tc>
                  <a:txBody>
                    <a:bodyPr/>
                    <a:lstStyle/>
                    <a:p>
                      <a:pPr algn="ctr"/>
                      <a:r>
                        <a:rPr lang="en-GB" dirty="0"/>
                        <a:t>£B</a:t>
                      </a:r>
                    </a:p>
                  </a:txBody>
                  <a:tcPr/>
                </a:tc>
                <a:tc>
                  <a:txBody>
                    <a:bodyPr/>
                    <a:lstStyle/>
                    <a:p>
                      <a:pPr algn="ctr"/>
                      <a:r>
                        <a:rPr lang="en-GB" dirty="0"/>
                        <a:t>£C</a:t>
                      </a:r>
                    </a:p>
                  </a:txBody>
                  <a:tcPr/>
                </a:tc>
                <a:tc>
                  <a:txBody>
                    <a:bodyPr/>
                    <a:lstStyle/>
                    <a:p>
                      <a:pPr algn="ctr"/>
                      <a:r>
                        <a:rPr lang="en-GB" dirty="0"/>
                        <a:t>Total</a:t>
                      </a:r>
                    </a:p>
                  </a:txBody>
                  <a:tcPr/>
                </a:tc>
                <a:extLst>
                  <a:ext uri="{0D108BD9-81ED-4DB2-BD59-A6C34878D82A}">
                    <a16:rowId xmlns:a16="http://schemas.microsoft.com/office/drawing/2014/main" val="2981882392"/>
                  </a:ext>
                </a:extLst>
              </a:tr>
            </a:tbl>
          </a:graphicData>
        </a:graphic>
      </p:graphicFrame>
      <p:pic>
        <p:nvPicPr>
          <p:cNvPr id="4" name="Graphic 3" descr="Binoculars">
            <a:extLst>
              <a:ext uri="{FF2B5EF4-FFF2-40B4-BE49-F238E27FC236}">
                <a16:creationId xmlns:a16="http://schemas.microsoft.com/office/drawing/2014/main" id="{FDF8C530-538C-4A6F-B3B3-DAEACEC1C0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05180" y="160275"/>
            <a:ext cx="914400" cy="914400"/>
          </a:xfrm>
          <a:prstGeom prst="rect">
            <a:avLst/>
          </a:prstGeom>
        </p:spPr>
      </p:pic>
    </p:spTree>
    <p:extLst>
      <p:ext uri="{BB962C8B-B14F-4D97-AF65-F5344CB8AC3E}">
        <p14:creationId xmlns:p14="http://schemas.microsoft.com/office/powerpoint/2010/main" val="1139066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6DFEF8-4022-4E95-96A6-3180CC40FFFF}"/>
              </a:ext>
            </a:extLst>
          </p:cNvPr>
          <p:cNvGraphicFramePr>
            <a:graphicFrameLocks noGrp="1"/>
          </p:cNvGraphicFramePr>
          <p:nvPr>
            <p:extLst>
              <p:ext uri="{D42A27DB-BD31-4B8C-83A1-F6EECF244321}">
                <p14:modId xmlns:p14="http://schemas.microsoft.com/office/powerpoint/2010/main" val="2099893559"/>
              </p:ext>
            </p:extLst>
          </p:nvPr>
        </p:nvGraphicFramePr>
        <p:xfrm>
          <a:off x="1280615" y="1205557"/>
          <a:ext cx="10388219" cy="5299872"/>
        </p:xfrm>
        <a:graphic>
          <a:graphicData uri="http://schemas.openxmlformats.org/drawingml/2006/table">
            <a:tbl>
              <a:tblPr firstRow="1" bandRow="1">
                <a:tableStyleId>{5C22544A-7EE6-4342-B048-85BDC9FD1C3A}</a:tableStyleId>
              </a:tblPr>
              <a:tblGrid>
                <a:gridCol w="646397">
                  <a:extLst>
                    <a:ext uri="{9D8B030D-6E8A-4147-A177-3AD203B41FA5}">
                      <a16:colId xmlns:a16="http://schemas.microsoft.com/office/drawing/2014/main" val="3635632112"/>
                    </a:ext>
                  </a:extLst>
                </a:gridCol>
                <a:gridCol w="1228153">
                  <a:extLst>
                    <a:ext uri="{9D8B030D-6E8A-4147-A177-3AD203B41FA5}">
                      <a16:colId xmlns:a16="http://schemas.microsoft.com/office/drawing/2014/main" val="174454193"/>
                    </a:ext>
                  </a:extLst>
                </a:gridCol>
                <a:gridCol w="1971511">
                  <a:extLst>
                    <a:ext uri="{9D8B030D-6E8A-4147-A177-3AD203B41FA5}">
                      <a16:colId xmlns:a16="http://schemas.microsoft.com/office/drawing/2014/main" val="680932149"/>
                    </a:ext>
                  </a:extLst>
                </a:gridCol>
                <a:gridCol w="1028463">
                  <a:extLst>
                    <a:ext uri="{9D8B030D-6E8A-4147-A177-3AD203B41FA5}">
                      <a16:colId xmlns:a16="http://schemas.microsoft.com/office/drawing/2014/main" val="200955763"/>
                    </a:ext>
                  </a:extLst>
                </a:gridCol>
                <a:gridCol w="1050878">
                  <a:extLst>
                    <a:ext uri="{9D8B030D-6E8A-4147-A177-3AD203B41FA5}">
                      <a16:colId xmlns:a16="http://schemas.microsoft.com/office/drawing/2014/main" val="4121897346"/>
                    </a:ext>
                  </a:extLst>
                </a:gridCol>
                <a:gridCol w="942564">
                  <a:extLst>
                    <a:ext uri="{9D8B030D-6E8A-4147-A177-3AD203B41FA5}">
                      <a16:colId xmlns:a16="http://schemas.microsoft.com/office/drawing/2014/main" val="3749557924"/>
                    </a:ext>
                  </a:extLst>
                </a:gridCol>
                <a:gridCol w="1145543">
                  <a:extLst>
                    <a:ext uri="{9D8B030D-6E8A-4147-A177-3AD203B41FA5}">
                      <a16:colId xmlns:a16="http://schemas.microsoft.com/office/drawing/2014/main" val="728037199"/>
                    </a:ext>
                  </a:extLst>
                </a:gridCol>
                <a:gridCol w="859809">
                  <a:extLst>
                    <a:ext uri="{9D8B030D-6E8A-4147-A177-3AD203B41FA5}">
                      <a16:colId xmlns:a16="http://schemas.microsoft.com/office/drawing/2014/main" val="780294544"/>
                    </a:ext>
                  </a:extLst>
                </a:gridCol>
                <a:gridCol w="845087">
                  <a:extLst>
                    <a:ext uri="{9D8B030D-6E8A-4147-A177-3AD203B41FA5}">
                      <a16:colId xmlns:a16="http://schemas.microsoft.com/office/drawing/2014/main" val="2157224662"/>
                    </a:ext>
                  </a:extLst>
                </a:gridCol>
                <a:gridCol w="669814">
                  <a:extLst>
                    <a:ext uri="{9D8B030D-6E8A-4147-A177-3AD203B41FA5}">
                      <a16:colId xmlns:a16="http://schemas.microsoft.com/office/drawing/2014/main" val="2964869757"/>
                    </a:ext>
                  </a:extLst>
                </a:gridCol>
              </a:tblGrid>
              <a:tr h="476580">
                <a:tc>
                  <a:txBody>
                    <a:bodyPr/>
                    <a:lstStyle/>
                    <a:p>
                      <a:endParaRPr lang="en-GB" dirty="0"/>
                    </a:p>
                  </a:txBody>
                  <a:tcPr/>
                </a:tc>
                <a:tc>
                  <a:txBody>
                    <a:bodyPr/>
                    <a:lstStyle/>
                    <a:p>
                      <a:endParaRPr lang="en-GB" dirty="0"/>
                    </a:p>
                  </a:txBody>
                  <a:tcPr/>
                </a:tc>
                <a:tc>
                  <a:txBody>
                    <a:bodyPr/>
                    <a:lstStyle/>
                    <a:p>
                      <a:endParaRPr lang="en-GB" dirty="0"/>
                    </a:p>
                  </a:txBody>
                  <a:tcPr/>
                </a:tc>
                <a:tc gridSpan="6">
                  <a:txBody>
                    <a:bodyPr/>
                    <a:lstStyle/>
                    <a:p>
                      <a:pPr algn="ctr"/>
                      <a:r>
                        <a:rPr lang="en-GB" dirty="0"/>
                        <a:t>Service Budgets - INPUTS</a:t>
                      </a:r>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a:txBody>
                    <a:bodyPr/>
                    <a:lstStyle/>
                    <a:p>
                      <a:pPr algn="ctr"/>
                      <a:endParaRPr lang="en-GB" dirty="0"/>
                    </a:p>
                  </a:txBody>
                  <a:tcPr/>
                </a:tc>
                <a:extLst>
                  <a:ext uri="{0D108BD9-81ED-4DB2-BD59-A6C34878D82A}">
                    <a16:rowId xmlns:a16="http://schemas.microsoft.com/office/drawing/2014/main" val="1998028271"/>
                  </a:ext>
                </a:extLst>
              </a:tr>
              <a:tr h="400375">
                <a:tc>
                  <a:txBody>
                    <a:bodyPr/>
                    <a:lstStyle/>
                    <a:p>
                      <a:endParaRPr lang="en-GB" dirty="0"/>
                    </a:p>
                  </a:txBody>
                  <a:tcPr/>
                </a:tc>
                <a:tc>
                  <a:txBody>
                    <a:bodyPr/>
                    <a:lstStyle/>
                    <a:p>
                      <a:endParaRPr lang="en-GB" dirty="0"/>
                    </a:p>
                  </a:txBody>
                  <a:tcPr/>
                </a:tc>
                <a:tc>
                  <a:txBody>
                    <a:bodyPr/>
                    <a:lstStyle/>
                    <a:p>
                      <a:endParaRPr lang="en-GB"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Education</a:t>
                      </a:r>
                    </a:p>
                  </a:txBody>
                  <a:tcPr/>
                </a:tc>
                <a:tc hMerge="1">
                  <a:txBody>
                    <a:bodyPr/>
                    <a:lstStyle/>
                    <a:p>
                      <a:endParaRPr lang="en-GB"/>
                    </a:p>
                  </a:txBody>
                  <a:tcPr/>
                </a:tc>
                <a:tc gridSpan="2">
                  <a:txBody>
                    <a:bodyPr/>
                    <a:lstStyle/>
                    <a:p>
                      <a:r>
                        <a:rPr lang="en-GB" dirty="0"/>
                        <a:t>Healthcare</a:t>
                      </a:r>
                    </a:p>
                  </a:txBody>
                  <a:tcPr/>
                </a:tc>
                <a:tc hMerge="1">
                  <a:txBody>
                    <a:bodyPr/>
                    <a:lstStyle/>
                    <a:p>
                      <a:endParaRPr lang="en-GB"/>
                    </a:p>
                  </a:txBody>
                  <a:tcPr/>
                </a:tc>
                <a:tc gridSpan="2">
                  <a:txBody>
                    <a:bodyPr/>
                    <a:lstStyle/>
                    <a:p>
                      <a:r>
                        <a:rPr lang="en-GB" dirty="0"/>
                        <a:t>Social services</a:t>
                      </a:r>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183750635"/>
                  </a:ext>
                </a:extLst>
              </a:tr>
              <a:tr h="42308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Teachers</a:t>
                      </a:r>
                    </a:p>
                  </a:txBody>
                  <a:tcPr/>
                </a:tc>
                <a:tc>
                  <a:txBody>
                    <a:bodyPr/>
                    <a:lstStyle/>
                    <a:p>
                      <a:r>
                        <a:rPr lang="en-GB" dirty="0"/>
                        <a:t>Buildings</a:t>
                      </a:r>
                    </a:p>
                  </a:txBody>
                  <a:tcPr/>
                </a:tc>
                <a:tc>
                  <a:txBody>
                    <a:bodyPr/>
                    <a:lstStyle/>
                    <a:p>
                      <a:r>
                        <a:rPr lang="en-GB" dirty="0"/>
                        <a:t>Doctors</a:t>
                      </a:r>
                    </a:p>
                  </a:txBody>
                  <a:tcPr/>
                </a:tc>
                <a:tc>
                  <a:txBody>
                    <a:bodyPr/>
                    <a:lstStyle/>
                    <a:p>
                      <a:r>
                        <a:rPr lang="en-GB" dirty="0"/>
                        <a:t>Medicines</a:t>
                      </a:r>
                    </a:p>
                  </a:txBody>
                  <a:tcPr/>
                </a:tc>
                <a:tc>
                  <a:txBody>
                    <a:bodyPr/>
                    <a:lstStyle/>
                    <a:p>
                      <a:r>
                        <a:rPr lang="en-GB" dirty="0"/>
                        <a:t>SWs</a:t>
                      </a:r>
                    </a:p>
                  </a:txBody>
                  <a:tcPr/>
                </a:tc>
                <a:tc>
                  <a:txBody>
                    <a:bodyPr/>
                    <a:lstStyle/>
                    <a:p>
                      <a:r>
                        <a:rPr lang="en-GB" dirty="0"/>
                        <a:t>Carers</a:t>
                      </a:r>
                    </a:p>
                  </a:txBody>
                  <a:tcPr/>
                </a:tc>
                <a:tc>
                  <a:txBody>
                    <a:bodyPr/>
                    <a:lstStyle/>
                    <a:p>
                      <a:endParaRPr lang="en-GB" dirty="0"/>
                    </a:p>
                  </a:txBody>
                  <a:tcPr/>
                </a:tc>
                <a:extLst>
                  <a:ext uri="{0D108BD9-81ED-4DB2-BD59-A6C34878D82A}">
                    <a16:rowId xmlns:a16="http://schemas.microsoft.com/office/drawing/2014/main" val="2447301723"/>
                  </a:ext>
                </a:extLst>
              </a:tr>
              <a:tr h="800802">
                <a:tc rowSpan="4">
                  <a:txBody>
                    <a:bodyPr/>
                    <a:lstStyle/>
                    <a:p>
                      <a:pPr algn="ctr"/>
                      <a:r>
                        <a:rPr lang="en-GB" dirty="0"/>
                        <a:t>Programme Budgets - OUTPUTS</a:t>
                      </a:r>
                    </a:p>
                  </a:txBody>
                  <a:tcPr vert="vert27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a:t>
                      </a:r>
                    </a:p>
                    <a:p>
                      <a:endParaRPr lang="en-GB" dirty="0"/>
                    </a:p>
                  </a:txBody>
                  <a:tcPr/>
                </a:tc>
                <a:tc>
                  <a:txBody>
                    <a:bodyPr/>
                    <a:lstStyle/>
                    <a:p>
                      <a:r>
                        <a:rPr lang="en-GB" dirty="0"/>
                        <a:t>0-5</a:t>
                      </a:r>
                    </a:p>
                  </a:txBody>
                  <a:tcPr/>
                </a:tc>
                <a:tc>
                  <a:txBody>
                    <a:bodyPr/>
                    <a:lstStyle/>
                    <a:p>
                      <a:r>
                        <a:rPr lang="en-GB" dirty="0"/>
                        <a:t>£XD</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£D</a:t>
                      </a:r>
                    </a:p>
                  </a:txBody>
                  <a:tcPr/>
                </a:tc>
                <a:extLst>
                  <a:ext uri="{0D108BD9-81ED-4DB2-BD59-A6C34878D82A}">
                    <a16:rowId xmlns:a16="http://schemas.microsoft.com/office/drawing/2014/main" val="1607547003"/>
                  </a:ext>
                </a:extLst>
              </a:tr>
              <a:tr h="800802">
                <a:tc vMerge="1">
                  <a:txBody>
                    <a:bodyPr/>
                    <a:lstStyle/>
                    <a:p>
                      <a:endParaRPr lang="en-GB"/>
                    </a:p>
                  </a:txBody>
                  <a:tcPr/>
                </a:tc>
                <a:tc vMerge="1">
                  <a:txBody>
                    <a:bodyPr/>
                    <a:lstStyle/>
                    <a:p>
                      <a:endParaRPr lang="en-GB"/>
                    </a:p>
                  </a:txBody>
                  <a:tcPr/>
                </a:tc>
                <a:tc>
                  <a:txBody>
                    <a:bodyPr/>
                    <a:lstStyle/>
                    <a:p>
                      <a:r>
                        <a:rPr lang="en-GB" dirty="0"/>
                        <a:t>6-17</a:t>
                      </a:r>
                    </a:p>
                  </a:txBody>
                  <a:tcPr/>
                </a:tc>
                <a:tc>
                  <a:txBody>
                    <a:bodyPr/>
                    <a:lstStyle/>
                    <a:p>
                      <a:r>
                        <a:rPr lang="en-GB" dirty="0"/>
                        <a:t>£XE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£E</a:t>
                      </a:r>
                    </a:p>
                  </a:txBody>
                  <a:tcPr/>
                </a:tc>
                <a:extLst>
                  <a:ext uri="{0D108BD9-81ED-4DB2-BD59-A6C34878D82A}">
                    <a16:rowId xmlns:a16="http://schemas.microsoft.com/office/drawing/2014/main" val="488322409"/>
                  </a:ext>
                </a:extLst>
              </a:tr>
              <a:tr h="799411">
                <a:tc vMerge="1">
                  <a:txBody>
                    <a:bodyPr/>
                    <a:lstStyle/>
                    <a:p>
                      <a:endParaRPr lang="en-GB" dirty="0"/>
                    </a:p>
                  </a:txBody>
                  <a:tcPr/>
                </a:tc>
                <a:tc rowSpan="2">
                  <a:txBody>
                    <a:bodyPr/>
                    <a:lstStyle/>
                    <a:p>
                      <a:r>
                        <a:rPr lang="en-GB" dirty="0"/>
                        <a:t>Adults</a:t>
                      </a:r>
                    </a:p>
                  </a:txBody>
                  <a:tcPr/>
                </a:tc>
                <a:tc>
                  <a:txBody>
                    <a:bodyPr/>
                    <a:lstStyle/>
                    <a:p>
                      <a:r>
                        <a:rPr lang="en-GB" dirty="0"/>
                        <a:t>Working age</a:t>
                      </a:r>
                    </a:p>
                  </a:txBody>
                  <a:tcPr/>
                </a:tc>
                <a:tc>
                  <a:txBody>
                    <a:bodyPr/>
                    <a:lstStyle/>
                    <a:p>
                      <a:r>
                        <a:rPr lang="en-GB" dirty="0"/>
                        <a:t>£XF</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£F</a:t>
                      </a:r>
                    </a:p>
                  </a:txBody>
                  <a:tcPr/>
                </a:tc>
                <a:extLst>
                  <a:ext uri="{0D108BD9-81ED-4DB2-BD59-A6C34878D82A}">
                    <a16:rowId xmlns:a16="http://schemas.microsoft.com/office/drawing/2014/main" val="1695179686"/>
                  </a:ext>
                </a:extLst>
              </a:tr>
              <a:tr h="799411">
                <a:tc vMerge="1">
                  <a:txBody>
                    <a:bodyPr/>
                    <a:lstStyle/>
                    <a:p>
                      <a:endParaRPr lang="en-GB"/>
                    </a:p>
                  </a:txBody>
                  <a:tcPr/>
                </a:tc>
                <a:tc vMerge="1">
                  <a:txBody>
                    <a:bodyPr/>
                    <a:lstStyle/>
                    <a:p>
                      <a:endParaRPr lang="en-GB"/>
                    </a:p>
                  </a:txBody>
                  <a:tcPr/>
                </a:tc>
                <a:tc>
                  <a:txBody>
                    <a:bodyPr/>
                    <a:lstStyle/>
                    <a:p>
                      <a:r>
                        <a:rPr lang="en-GB" dirty="0"/>
                        <a:t>Elderly</a:t>
                      </a:r>
                    </a:p>
                  </a:txBody>
                  <a:tcPr/>
                </a:tc>
                <a:tc>
                  <a:txBody>
                    <a:bodyPr/>
                    <a:lstStyle/>
                    <a:p>
                      <a:r>
                        <a:rPr lang="en-GB" dirty="0"/>
                        <a:t>£XG</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£G</a:t>
                      </a:r>
                    </a:p>
                  </a:txBody>
                  <a:tcPr/>
                </a:tc>
                <a:extLst>
                  <a:ext uri="{0D108BD9-81ED-4DB2-BD59-A6C34878D82A}">
                    <a16:rowId xmlns:a16="http://schemas.microsoft.com/office/drawing/2014/main" val="2638930502"/>
                  </a:ext>
                </a:extLst>
              </a:tr>
              <a:tr h="799411">
                <a:tc>
                  <a:txBody>
                    <a:bodyPr/>
                    <a:lstStyle/>
                    <a:p>
                      <a:pPr algn="ctr"/>
                      <a:endParaRPr lang="en-GB" dirty="0"/>
                    </a:p>
                  </a:txBody>
                  <a:tcPr vert="vert270"/>
                </a:tc>
                <a:tc>
                  <a:txBody>
                    <a:bodyPr/>
                    <a:lstStyle/>
                    <a:p>
                      <a:endParaRPr lang="en-GB" dirty="0"/>
                    </a:p>
                  </a:txBody>
                  <a:tcPr/>
                </a:tc>
                <a:tc>
                  <a:txBody>
                    <a:bodyPr/>
                    <a:lstStyle/>
                    <a:p>
                      <a:endParaRPr lang="en-GB" dirty="0"/>
                    </a:p>
                  </a:txBody>
                  <a:tcPr/>
                </a:tc>
                <a:tc>
                  <a:txBody>
                    <a:bodyPr/>
                    <a:lstStyle/>
                    <a:p>
                      <a:r>
                        <a:rPr lang="en-GB" dirty="0"/>
                        <a:t>£X</a:t>
                      </a:r>
                    </a:p>
                  </a:txBody>
                  <a:tcPr/>
                </a:tc>
                <a:tc>
                  <a:txBody>
                    <a:bodyPr/>
                    <a:lstStyle/>
                    <a:p>
                      <a:r>
                        <a:rPr lang="en-GB" dirty="0"/>
                        <a:t>£Y</a:t>
                      </a:r>
                    </a:p>
                  </a:txBody>
                  <a:tcPr/>
                </a:tc>
                <a:tc>
                  <a:txBody>
                    <a:bodyPr/>
                    <a:lstStyle/>
                    <a:p>
                      <a:r>
                        <a:rPr lang="en-GB" dirty="0"/>
                        <a:t>£Z</a:t>
                      </a:r>
                    </a:p>
                  </a:txBody>
                  <a:tcPr/>
                </a:tc>
                <a:tc>
                  <a:txBody>
                    <a:bodyPr/>
                    <a:lstStyle/>
                    <a:p>
                      <a:r>
                        <a:rPr lang="en-GB" dirty="0"/>
                        <a:t>£A</a:t>
                      </a:r>
                    </a:p>
                  </a:txBody>
                  <a:tcPr/>
                </a:tc>
                <a:tc>
                  <a:txBody>
                    <a:bodyPr/>
                    <a:lstStyle/>
                    <a:p>
                      <a:r>
                        <a:rPr lang="en-GB" dirty="0"/>
                        <a:t>£B</a:t>
                      </a:r>
                    </a:p>
                  </a:txBody>
                  <a:tcPr/>
                </a:tc>
                <a:tc>
                  <a:txBody>
                    <a:bodyPr/>
                    <a:lstStyle/>
                    <a:p>
                      <a:r>
                        <a:rPr lang="en-GB" dirty="0"/>
                        <a:t>£C</a:t>
                      </a:r>
                    </a:p>
                  </a:txBody>
                  <a:tcPr/>
                </a:tc>
                <a:tc>
                  <a:txBody>
                    <a:bodyPr/>
                    <a:lstStyle/>
                    <a:p>
                      <a:r>
                        <a:rPr lang="en-GB" dirty="0"/>
                        <a:t>Total</a:t>
                      </a:r>
                    </a:p>
                  </a:txBody>
                  <a:tcPr/>
                </a:tc>
                <a:extLst>
                  <a:ext uri="{0D108BD9-81ED-4DB2-BD59-A6C34878D82A}">
                    <a16:rowId xmlns:a16="http://schemas.microsoft.com/office/drawing/2014/main" val="2981882392"/>
                  </a:ext>
                </a:extLst>
              </a:tr>
            </a:tbl>
          </a:graphicData>
        </a:graphic>
      </p:graphicFrame>
      <p:pic>
        <p:nvPicPr>
          <p:cNvPr id="5" name="Graphic 4" descr="Binoculars">
            <a:extLst>
              <a:ext uri="{FF2B5EF4-FFF2-40B4-BE49-F238E27FC236}">
                <a16:creationId xmlns:a16="http://schemas.microsoft.com/office/drawing/2014/main" id="{10ADBE9F-C2AD-4962-9845-51308195B8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6200000">
            <a:off x="188795" y="3398293"/>
            <a:ext cx="914400" cy="914400"/>
          </a:xfrm>
          <a:prstGeom prst="rect">
            <a:avLst/>
          </a:prstGeom>
        </p:spPr>
      </p:pic>
    </p:spTree>
    <p:extLst>
      <p:ext uri="{BB962C8B-B14F-4D97-AF65-F5344CB8AC3E}">
        <p14:creationId xmlns:p14="http://schemas.microsoft.com/office/powerpoint/2010/main" val="3048732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7800A-BCB9-42AA-896C-816A10998424}"/>
              </a:ext>
            </a:extLst>
          </p:cNvPr>
          <p:cNvSpPr>
            <a:spLocks noGrp="1"/>
          </p:cNvSpPr>
          <p:nvPr>
            <p:ph type="title"/>
          </p:nvPr>
        </p:nvSpPr>
        <p:spPr/>
        <p:txBody>
          <a:bodyPr/>
          <a:lstStyle/>
          <a:p>
            <a:r>
              <a:rPr lang="en-GB" dirty="0"/>
              <a:t>What is marginal analysis – MA?</a:t>
            </a:r>
          </a:p>
        </p:txBody>
      </p:sp>
      <p:sp>
        <p:nvSpPr>
          <p:cNvPr id="8" name="Content Placeholder 7">
            <a:extLst>
              <a:ext uri="{FF2B5EF4-FFF2-40B4-BE49-F238E27FC236}">
                <a16:creationId xmlns:a16="http://schemas.microsoft.com/office/drawing/2014/main" id="{82A5F666-1C67-41CC-A40B-883F8FA40370}"/>
              </a:ext>
            </a:extLst>
          </p:cNvPr>
          <p:cNvSpPr>
            <a:spLocks noGrp="1"/>
          </p:cNvSpPr>
          <p:nvPr>
            <p:ph idx="1"/>
          </p:nvPr>
        </p:nvSpPr>
        <p:spPr/>
        <p:txBody>
          <a:bodyPr/>
          <a:lstStyle/>
          <a:p>
            <a:pPr lvl="2"/>
            <a:endParaRPr lang="en-US" dirty="0"/>
          </a:p>
          <a:p>
            <a:pPr marL="228600" lvl="2">
              <a:spcBef>
                <a:spcPts val="1000"/>
              </a:spcBef>
            </a:pPr>
            <a:r>
              <a:rPr lang="en-US" sz="2800" dirty="0"/>
              <a:t>Involves assessing the costs and benefits of proposed changes in the PBs</a:t>
            </a:r>
          </a:p>
          <a:p>
            <a:pPr lvl="1"/>
            <a:endParaRPr lang="en-US" dirty="0"/>
          </a:p>
          <a:p>
            <a:pPr marL="228600" lvl="2">
              <a:spcBef>
                <a:spcPts val="1000"/>
              </a:spcBef>
            </a:pPr>
            <a:r>
              <a:rPr lang="en-US" sz="2800" dirty="0"/>
              <a:t>Recommends changes in the way services are delivered if benefits to the population overall will be increased</a:t>
            </a:r>
          </a:p>
          <a:p>
            <a:endParaRPr lang="en-GB" dirty="0"/>
          </a:p>
        </p:txBody>
      </p:sp>
    </p:spTree>
    <p:extLst>
      <p:ext uri="{BB962C8B-B14F-4D97-AF65-F5344CB8AC3E}">
        <p14:creationId xmlns:p14="http://schemas.microsoft.com/office/powerpoint/2010/main" val="3690931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0A76-E423-44D3-97F8-FFA8707E6E3C}"/>
              </a:ext>
            </a:extLst>
          </p:cNvPr>
          <p:cNvSpPr>
            <a:spLocks noGrp="1"/>
          </p:cNvSpPr>
          <p:nvPr>
            <p:ph type="title"/>
          </p:nvPr>
        </p:nvSpPr>
        <p:spPr/>
        <p:txBody>
          <a:bodyPr/>
          <a:lstStyle/>
          <a:p>
            <a:r>
              <a:rPr lang="en-GB" dirty="0"/>
              <a:t>PBMA – not just a technical exercise</a:t>
            </a:r>
          </a:p>
        </p:txBody>
      </p:sp>
      <p:sp>
        <p:nvSpPr>
          <p:cNvPr id="3" name="Content Placeholder 2">
            <a:extLst>
              <a:ext uri="{FF2B5EF4-FFF2-40B4-BE49-F238E27FC236}">
                <a16:creationId xmlns:a16="http://schemas.microsoft.com/office/drawing/2014/main" id="{601474F6-DBB5-43F6-ACFA-73C80423A2CB}"/>
              </a:ext>
            </a:extLst>
          </p:cNvPr>
          <p:cNvSpPr>
            <a:spLocks noGrp="1"/>
          </p:cNvSpPr>
          <p:nvPr>
            <p:ph idx="1"/>
          </p:nvPr>
        </p:nvSpPr>
        <p:spPr/>
        <p:txBody>
          <a:bodyPr>
            <a:normAutofit/>
          </a:bodyPr>
          <a:lstStyle/>
          <a:p>
            <a:r>
              <a:rPr lang="en-GB" dirty="0"/>
              <a:t>It’s a process, and the process is important</a:t>
            </a:r>
          </a:p>
          <a:p>
            <a:pPr marL="0" indent="0">
              <a:buNone/>
            </a:pPr>
            <a:endParaRPr lang="en-GB" dirty="0"/>
          </a:p>
          <a:p>
            <a:r>
              <a:rPr lang="en-GB" dirty="0"/>
              <a:t>It needs to involve stakeholders, in:</a:t>
            </a:r>
            <a:br>
              <a:rPr lang="en-GB" dirty="0"/>
            </a:br>
            <a:r>
              <a:rPr lang="en-GB" dirty="0"/>
              <a:t>- defining rights-relevant programmes </a:t>
            </a:r>
            <a:br>
              <a:rPr lang="en-GB" dirty="0"/>
            </a:br>
            <a:r>
              <a:rPr lang="en-GB" dirty="0"/>
              <a:t>- agreeing possible changes</a:t>
            </a:r>
            <a:br>
              <a:rPr lang="en-GB" dirty="0"/>
            </a:br>
            <a:r>
              <a:rPr lang="en-GB" dirty="0"/>
              <a:t>- agreeing criteria against which to assess them</a:t>
            </a:r>
            <a:br>
              <a:rPr lang="en-GB" dirty="0"/>
            </a:br>
            <a:r>
              <a:rPr lang="en-GB" dirty="0"/>
              <a:t>- scoring or ranking options</a:t>
            </a:r>
            <a:br>
              <a:rPr lang="en-GB" dirty="0"/>
            </a:br>
            <a:r>
              <a:rPr lang="en-GB" dirty="0"/>
              <a:t>- reviewing and validating the process</a:t>
            </a:r>
            <a:br>
              <a:rPr lang="en-GB" dirty="0"/>
            </a:br>
            <a:endParaRPr lang="en-GB" dirty="0"/>
          </a:p>
          <a:p>
            <a:r>
              <a:rPr lang="en-GB" dirty="0"/>
              <a:t>Many examples of the use of PB and MA have done that</a:t>
            </a:r>
          </a:p>
          <a:p>
            <a:endParaRPr lang="en-GB" dirty="0"/>
          </a:p>
          <a:p>
            <a:endParaRPr lang="en-GB" dirty="0"/>
          </a:p>
        </p:txBody>
      </p:sp>
    </p:spTree>
    <p:extLst>
      <p:ext uri="{BB962C8B-B14F-4D97-AF65-F5344CB8AC3E}">
        <p14:creationId xmlns:p14="http://schemas.microsoft.com/office/powerpoint/2010/main" val="1297169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A2D47A-8B59-46DF-8471-22803D868A39}"/>
              </a:ext>
            </a:extLst>
          </p:cNvPr>
          <p:cNvPicPr>
            <a:picLocks noChangeAspect="1"/>
          </p:cNvPicPr>
          <p:nvPr/>
        </p:nvPicPr>
        <p:blipFill>
          <a:blip r:embed="rId3"/>
          <a:stretch>
            <a:fillRect/>
          </a:stretch>
        </p:blipFill>
        <p:spPr>
          <a:xfrm>
            <a:off x="2650266" y="0"/>
            <a:ext cx="7601152" cy="6858000"/>
          </a:xfrm>
          <a:prstGeom prst="rect">
            <a:avLst/>
          </a:prstGeom>
        </p:spPr>
      </p:pic>
    </p:spTree>
    <p:extLst>
      <p:ext uri="{BB962C8B-B14F-4D97-AF65-F5344CB8AC3E}">
        <p14:creationId xmlns:p14="http://schemas.microsoft.com/office/powerpoint/2010/main" val="1997541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A precise accounting process</a:t>
            </a:r>
          </a:p>
          <a:p>
            <a:r>
              <a:rPr lang="en-GB" dirty="0"/>
              <a:t>A short cut to </a:t>
            </a:r>
            <a:r>
              <a:rPr lang="en-GB" b="1" i="1" dirty="0"/>
              <a:t>re-</a:t>
            </a:r>
            <a:r>
              <a:rPr lang="en-GB" dirty="0"/>
              <a:t>allocating resources to different uses</a:t>
            </a:r>
          </a:p>
          <a:p>
            <a:r>
              <a:rPr lang="en-GB" dirty="0"/>
              <a:t>A quick fix</a:t>
            </a:r>
          </a:p>
          <a:p>
            <a:pPr lvl="1"/>
            <a:r>
              <a:rPr lang="en-GB" dirty="0"/>
              <a:t>Evidence-informed deliberative processes are time consuming</a:t>
            </a:r>
          </a:p>
          <a:p>
            <a:pPr lvl="1"/>
            <a:r>
              <a:rPr lang="en-GB" dirty="0"/>
              <a:t>Need buy-in of staff</a:t>
            </a:r>
          </a:p>
          <a:p>
            <a:pPr marL="228600" lvl="1">
              <a:spcBef>
                <a:spcPts val="1000"/>
              </a:spcBef>
            </a:pPr>
            <a:r>
              <a:rPr lang="en-GB" sz="2800" dirty="0"/>
              <a:t>A technical solution to an essentially political set of issues</a:t>
            </a:r>
          </a:p>
          <a:p>
            <a:pPr lvl="1"/>
            <a:endParaRPr lang="en-GB" dirty="0"/>
          </a:p>
        </p:txBody>
      </p:sp>
      <p:sp>
        <p:nvSpPr>
          <p:cNvPr id="5" name="Title 4">
            <a:extLst>
              <a:ext uri="{FF2B5EF4-FFF2-40B4-BE49-F238E27FC236}">
                <a16:creationId xmlns:a16="http://schemas.microsoft.com/office/drawing/2014/main" id="{BC3256B9-D465-4848-9D40-237640835EC0}"/>
              </a:ext>
            </a:extLst>
          </p:cNvPr>
          <p:cNvSpPr>
            <a:spLocks noGrp="1"/>
          </p:cNvSpPr>
          <p:nvPr>
            <p:ph type="title"/>
          </p:nvPr>
        </p:nvSpPr>
        <p:spPr/>
        <p:txBody>
          <a:bodyPr/>
          <a:lstStyle/>
          <a:p>
            <a:r>
              <a:rPr lang="en-GB" dirty="0"/>
              <a:t>PBMA is </a:t>
            </a:r>
            <a:r>
              <a:rPr lang="en-GB" i="1" dirty="0"/>
              <a:t>not</a:t>
            </a:r>
            <a:r>
              <a:rPr lang="en-GB" dirty="0"/>
              <a:t>:</a:t>
            </a:r>
          </a:p>
        </p:txBody>
      </p:sp>
    </p:spTree>
    <p:extLst>
      <p:ext uri="{BB962C8B-B14F-4D97-AF65-F5344CB8AC3E}">
        <p14:creationId xmlns:p14="http://schemas.microsoft.com/office/powerpoint/2010/main" val="109510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0B0D-490F-4836-816F-AE6A5C745E47}"/>
              </a:ext>
            </a:extLst>
          </p:cNvPr>
          <p:cNvSpPr>
            <a:spLocks noGrp="1"/>
          </p:cNvSpPr>
          <p:nvPr>
            <p:ph type="title"/>
          </p:nvPr>
        </p:nvSpPr>
        <p:spPr/>
        <p:txBody>
          <a:bodyPr/>
          <a:lstStyle/>
          <a:p>
            <a:r>
              <a:rPr lang="en-GB" dirty="0"/>
              <a:t>Conclusion: PBMA can be…</a:t>
            </a:r>
          </a:p>
        </p:txBody>
      </p:sp>
      <p:sp>
        <p:nvSpPr>
          <p:cNvPr id="3" name="Content Placeholder 2">
            <a:extLst>
              <a:ext uri="{FF2B5EF4-FFF2-40B4-BE49-F238E27FC236}">
                <a16:creationId xmlns:a16="http://schemas.microsoft.com/office/drawing/2014/main" id="{140DB16A-5B2E-4101-9EAB-020413C4767B}"/>
              </a:ext>
            </a:extLst>
          </p:cNvPr>
          <p:cNvSpPr>
            <a:spLocks noGrp="1"/>
          </p:cNvSpPr>
          <p:nvPr>
            <p:ph idx="1"/>
          </p:nvPr>
        </p:nvSpPr>
        <p:spPr/>
        <p:txBody>
          <a:bodyPr>
            <a:normAutofit/>
          </a:bodyPr>
          <a:lstStyle/>
          <a:p>
            <a:r>
              <a:rPr lang="en-GB" dirty="0"/>
              <a:t>An explicit, transparent process</a:t>
            </a:r>
          </a:p>
          <a:p>
            <a:r>
              <a:rPr lang="en-GB" dirty="0"/>
              <a:t>For structuring thinking and dialogue around resource allocation and options for change</a:t>
            </a:r>
          </a:p>
          <a:p>
            <a:r>
              <a:rPr lang="en-GB" dirty="0"/>
              <a:t>In a way that can involve stakeholders</a:t>
            </a:r>
          </a:p>
          <a:p>
            <a:r>
              <a:rPr lang="en-GB" dirty="0"/>
              <a:t>Incorporating economic principles – finite resources, opportunity cost, marginal costs and benefits of proposed changes</a:t>
            </a:r>
          </a:p>
          <a:p>
            <a:r>
              <a:rPr lang="en-GB" dirty="0"/>
              <a:t>And principles of procedural justice and ‘accountability for reasonableness’</a:t>
            </a:r>
          </a:p>
        </p:txBody>
      </p:sp>
    </p:spTree>
    <p:extLst>
      <p:ext uri="{BB962C8B-B14F-4D97-AF65-F5344CB8AC3E}">
        <p14:creationId xmlns:p14="http://schemas.microsoft.com/office/powerpoint/2010/main" val="2329620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626A-76CC-4131-9E87-793B62092437}"/>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F7FAA04-C629-4EAF-B9F0-67FB4B1D17AF}"/>
              </a:ext>
            </a:extLst>
          </p:cNvPr>
          <p:cNvSpPr>
            <a:spLocks noGrp="1"/>
          </p:cNvSpPr>
          <p:nvPr>
            <p:ph idx="1"/>
          </p:nvPr>
        </p:nvSpPr>
        <p:spPr/>
        <p:txBody>
          <a:bodyPr>
            <a:normAutofit fontScale="92500" lnSpcReduction="10000"/>
          </a:bodyPr>
          <a:lstStyle/>
          <a:p>
            <a:r>
              <a:rPr lang="en-US" dirty="0"/>
              <a:t>Collins, M., et al. 2023. Developing a combined framework for priority setting in integrated health and social care systems</a:t>
            </a:r>
            <a:r>
              <a:rPr lang="en-US" i="1" dirty="0"/>
              <a:t>. BMC Health Services Research. </a:t>
            </a:r>
            <a:r>
              <a:rPr lang="en-US" b="1" dirty="0"/>
              <a:t>23</a:t>
            </a:r>
            <a:r>
              <a:rPr lang="en-US" dirty="0"/>
              <a:t>(1), pp.1–879. Available from: 10.1186/s12913-023-09866-x.</a:t>
            </a:r>
          </a:p>
          <a:p>
            <a:r>
              <a:rPr lang="en-US" dirty="0"/>
              <a:t>Scottish Government. 2016. Advice note: </a:t>
            </a:r>
            <a:r>
              <a:rPr lang="en-US" dirty="0" err="1"/>
              <a:t>Prioritisation</a:t>
            </a:r>
            <a:r>
              <a:rPr lang="en-US" dirty="0"/>
              <a:t> Process. </a:t>
            </a:r>
            <a:r>
              <a:rPr lang="en-GB" u="sng" dirty="0">
                <a:hlinkClick r:id="rId2"/>
              </a:rPr>
              <a:t>https://www.gov.scot/binaries/content/documents/govscot/publications/advice-and-guidance/2016/09/advice-note-prioritisation-process/documents/00505886-pdf/00505886-pdf/govscot%3Adocument/00505886.pdf</a:t>
            </a:r>
            <a:endParaRPr lang="en-US" dirty="0"/>
          </a:p>
          <a:p>
            <a:r>
              <a:rPr lang="en-US" dirty="0"/>
              <a:t>Collins, M., et al, Developing priority setting processes in Health and Social Care Partnerships: learning from the pilot sites.  </a:t>
            </a:r>
            <a:r>
              <a:rPr lang="en-GB" dirty="0">
                <a:hlinkClick r:id="rId3"/>
              </a:rPr>
              <a:t>https://www.scotphn.net/wp-content/uploads/2015/11/Priority-setting-in-Health-and-Social-Care-Partnerships.pdf</a:t>
            </a:r>
            <a:r>
              <a:rPr lang="en-GB" dirty="0"/>
              <a:t> </a:t>
            </a:r>
          </a:p>
        </p:txBody>
      </p:sp>
    </p:spTree>
    <p:extLst>
      <p:ext uri="{BB962C8B-B14F-4D97-AF65-F5344CB8AC3E}">
        <p14:creationId xmlns:p14="http://schemas.microsoft.com/office/powerpoint/2010/main" val="3811301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800" dirty="0"/>
              <a:t>Q&amp;A</a:t>
            </a:r>
            <a:endParaRPr lang="en-GB" sz="4400" dirty="0"/>
          </a:p>
        </p:txBody>
      </p:sp>
      <p:pic>
        <p:nvPicPr>
          <p:cNvPr id="7" name="Picture 6"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pic>
        <p:nvPicPr>
          <p:cNvPr id="4" name="Picture Placeholder 3"/>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1868" b="21868"/>
          <a:stretch>
            <a:fillRect/>
          </a:stretch>
        </p:blipFill>
        <p:spPr/>
      </p:pic>
    </p:spTree>
    <p:extLst>
      <p:ext uri="{BB962C8B-B14F-4D97-AF65-F5344CB8AC3E}">
        <p14:creationId xmlns:p14="http://schemas.microsoft.com/office/powerpoint/2010/main" val="283320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Welcome</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2882864" y="2258975"/>
            <a:ext cx="6280186" cy="3316687"/>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dirty="0">
                  <a:solidFill>
                    <a:srgbClr val="474233"/>
                  </a:solidFill>
                </a:rPr>
                <a:t>Dr Debby Wason, Honorary Fellow, Moray House School of Education and Sport, University of Edinburgh</a:t>
              </a:r>
              <a:endParaRPr lang="en-US" sz="4300" kern="1200" dirty="0">
                <a:solidFill>
                  <a:srgbClr val="474233"/>
                </a:solidFill>
              </a:endParaRPr>
            </a:p>
          </p:txBody>
        </p:sp>
      </p:grpSp>
    </p:spTree>
    <p:extLst>
      <p:ext uri="{BB962C8B-B14F-4D97-AF65-F5344CB8AC3E}">
        <p14:creationId xmlns:p14="http://schemas.microsoft.com/office/powerpoint/2010/main" val="232946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A84F-83D4-7193-FB20-B080F0958E65}"/>
              </a:ext>
            </a:extLst>
          </p:cNvPr>
          <p:cNvSpPr>
            <a:spLocks noGrp="1"/>
          </p:cNvSpPr>
          <p:nvPr>
            <p:ph type="title"/>
          </p:nvPr>
        </p:nvSpPr>
        <p:spPr/>
        <p:txBody>
          <a:bodyPr/>
          <a:lstStyle/>
          <a:p>
            <a:r>
              <a:rPr lang="en-GB" dirty="0"/>
              <a:t>Questions for PANEL</a:t>
            </a:r>
            <a:endParaRPr lang="en-US" dirty="0"/>
          </a:p>
        </p:txBody>
      </p:sp>
      <p:sp>
        <p:nvSpPr>
          <p:cNvPr id="3" name="Content Placeholder 2">
            <a:extLst>
              <a:ext uri="{FF2B5EF4-FFF2-40B4-BE49-F238E27FC236}">
                <a16:creationId xmlns:a16="http://schemas.microsoft.com/office/drawing/2014/main" id="{77E29B84-D4A6-EB89-8B41-B25670551BA8}"/>
              </a:ext>
            </a:extLst>
          </p:cNvPr>
          <p:cNvSpPr>
            <a:spLocks noGrp="1"/>
          </p:cNvSpPr>
          <p:nvPr>
            <p:ph idx="1"/>
          </p:nvPr>
        </p:nvSpPr>
        <p:spPr>
          <a:xfrm>
            <a:off x="1024128" y="2084832"/>
            <a:ext cx="9720071" cy="4305081"/>
          </a:xfrm>
        </p:spPr>
        <p:txBody>
          <a:bodyPr>
            <a:normAutofit lnSpcReduction="10000"/>
          </a:bodyPr>
          <a:lstStyle/>
          <a:p>
            <a:pPr algn="ctr"/>
            <a:r>
              <a:rPr lang="en-GB" sz="2400" dirty="0" smtClean="0">
                <a:hlinkClick r:id="rId2"/>
              </a:rPr>
              <a:t>Link </a:t>
            </a:r>
            <a:r>
              <a:rPr lang="en-GB" sz="2400" dirty="0">
                <a:hlinkClick r:id="rId2"/>
              </a:rPr>
              <a:t>to relevant recording</a:t>
            </a:r>
            <a:endParaRPr lang="en-GB" sz="2400" dirty="0"/>
          </a:p>
          <a:p>
            <a:endParaRPr lang="en-GB" dirty="0">
              <a:solidFill>
                <a:srgbClr val="FF0000"/>
              </a:solidFill>
            </a:endParaRPr>
          </a:p>
          <a:p>
            <a:pPr>
              <a:buFont typeface="Wingdings" panose="05000000000000000000" pitchFamily="2" charset="2"/>
              <a:buChar char="Ø"/>
            </a:pPr>
            <a:r>
              <a:rPr lang="en-GB" dirty="0" smtClean="0">
                <a:solidFill>
                  <a:schemeClr val="accent2">
                    <a:lumMod val="75000"/>
                  </a:schemeClr>
                </a:solidFill>
              </a:rPr>
              <a:t> How </a:t>
            </a:r>
            <a:r>
              <a:rPr lang="en-GB" dirty="0">
                <a:solidFill>
                  <a:schemeClr val="accent2">
                    <a:lumMod val="75000"/>
                  </a:schemeClr>
                </a:solidFill>
              </a:rPr>
              <a:t>can </a:t>
            </a:r>
            <a:r>
              <a:rPr lang="en-GB" dirty="0" smtClean="0">
                <a:solidFill>
                  <a:schemeClr val="accent2">
                    <a:lumMod val="75000"/>
                  </a:schemeClr>
                </a:solidFill>
              </a:rPr>
              <a:t>we work </a:t>
            </a:r>
            <a:r>
              <a:rPr lang="en-GB" dirty="0">
                <a:solidFill>
                  <a:schemeClr val="accent2">
                    <a:lumMod val="75000"/>
                  </a:schemeClr>
                </a:solidFill>
              </a:rPr>
              <a:t>out appropriate costings for interventions around children’s rights?</a:t>
            </a:r>
          </a:p>
          <a:p>
            <a:r>
              <a:rPr lang="en-GB" dirty="0" smtClean="0"/>
              <a:t>Alberto: </a:t>
            </a:r>
            <a:r>
              <a:rPr lang="en-GB" dirty="0"/>
              <a:t>The IMF has undertaken some work on this. It is important to ascertain what is the desired outcome and work back from that in steps. Then calculate how much each step would </a:t>
            </a:r>
            <a:r>
              <a:rPr lang="en-GB" dirty="0" smtClean="0"/>
              <a:t>cost.</a:t>
            </a:r>
          </a:p>
          <a:p>
            <a:endParaRPr lang="en-GB" sz="1100" dirty="0"/>
          </a:p>
          <a:p>
            <a:pPr>
              <a:buFont typeface="Wingdings" panose="05000000000000000000" pitchFamily="2" charset="2"/>
              <a:buChar char="Ø"/>
            </a:pPr>
            <a:r>
              <a:rPr lang="en-GB" dirty="0" smtClean="0">
                <a:solidFill>
                  <a:schemeClr val="accent2">
                    <a:lumMod val="75000"/>
                  </a:schemeClr>
                </a:solidFill>
              </a:rPr>
              <a:t> Who </a:t>
            </a:r>
            <a:r>
              <a:rPr lang="en-GB" dirty="0">
                <a:solidFill>
                  <a:schemeClr val="accent2">
                    <a:lumMod val="75000"/>
                  </a:schemeClr>
                </a:solidFill>
              </a:rPr>
              <a:t>should be responsible for implementing children’s </a:t>
            </a:r>
            <a:r>
              <a:rPr lang="en-GB" dirty="0" smtClean="0">
                <a:solidFill>
                  <a:schemeClr val="accent2">
                    <a:lumMod val="75000"/>
                  </a:schemeClr>
                </a:solidFill>
              </a:rPr>
              <a:t>rights</a:t>
            </a:r>
            <a:r>
              <a:rPr lang="en-GB" dirty="0">
                <a:solidFill>
                  <a:schemeClr val="accent2">
                    <a:lumMod val="75000"/>
                  </a:schemeClr>
                </a:solidFill>
              </a:rPr>
              <a:t> </a:t>
            </a:r>
            <a:r>
              <a:rPr lang="en-GB" dirty="0" smtClean="0">
                <a:solidFill>
                  <a:schemeClr val="accent2">
                    <a:lumMod val="75000"/>
                  </a:schemeClr>
                </a:solidFill>
              </a:rPr>
              <a:t>- surely </a:t>
            </a:r>
            <a:r>
              <a:rPr lang="en-GB" dirty="0">
                <a:solidFill>
                  <a:schemeClr val="accent2">
                    <a:lumMod val="75000"/>
                  </a:schemeClr>
                </a:solidFill>
              </a:rPr>
              <a:t>central government should take the lead?</a:t>
            </a:r>
          </a:p>
          <a:p>
            <a:r>
              <a:rPr lang="en-US" dirty="0" smtClean="0"/>
              <a:t>Alberto: </a:t>
            </a:r>
            <a:r>
              <a:rPr lang="en-US" dirty="0"/>
              <a:t>Both local and central government are crucial to achieving rights for children but they need to work closely together</a:t>
            </a:r>
            <a:r>
              <a:rPr lang="en-US" dirty="0" smtClean="0"/>
              <a:t>.</a:t>
            </a:r>
            <a:endParaRPr lang="en-US" dirty="0"/>
          </a:p>
        </p:txBody>
      </p:sp>
    </p:spTree>
    <p:extLst>
      <p:ext uri="{BB962C8B-B14F-4D97-AF65-F5344CB8AC3E}">
        <p14:creationId xmlns:p14="http://schemas.microsoft.com/office/powerpoint/2010/main" val="1237097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ADE1-4882-45D6-D15C-4B39AE26684C}"/>
              </a:ext>
            </a:extLst>
          </p:cNvPr>
          <p:cNvSpPr>
            <a:spLocks noGrp="1"/>
          </p:cNvSpPr>
          <p:nvPr>
            <p:ph type="title"/>
          </p:nvPr>
        </p:nvSpPr>
        <p:spPr/>
        <p:txBody>
          <a:bodyPr/>
          <a:lstStyle/>
          <a:p>
            <a:r>
              <a:rPr lang="en-GB" dirty="0"/>
              <a:t>Questions for Panel </a:t>
            </a:r>
            <a:r>
              <a:rPr lang="en-GB" dirty="0" err="1"/>
              <a:t>contd</a:t>
            </a:r>
            <a:endParaRPr lang="en-US" dirty="0"/>
          </a:p>
        </p:txBody>
      </p:sp>
      <p:sp>
        <p:nvSpPr>
          <p:cNvPr id="3" name="Content Placeholder 2">
            <a:extLst>
              <a:ext uri="{FF2B5EF4-FFF2-40B4-BE49-F238E27FC236}">
                <a16:creationId xmlns:a16="http://schemas.microsoft.com/office/drawing/2014/main" id="{3F835ECC-0954-939D-91CA-37C2A3240BDD}"/>
              </a:ext>
            </a:extLst>
          </p:cNvPr>
          <p:cNvSpPr>
            <a:spLocks noGrp="1"/>
          </p:cNvSpPr>
          <p:nvPr>
            <p:ph idx="1"/>
          </p:nvPr>
        </p:nvSpPr>
        <p:spPr/>
        <p:txBody>
          <a:bodyPr/>
          <a:lstStyle/>
          <a:p>
            <a:pPr>
              <a:buFont typeface="Wingdings" panose="05000000000000000000" pitchFamily="2" charset="2"/>
              <a:buChar char="Ø"/>
            </a:pPr>
            <a:r>
              <a:rPr lang="en-US" dirty="0" smtClean="0">
                <a:solidFill>
                  <a:schemeClr val="accent2">
                    <a:lumMod val="75000"/>
                  </a:schemeClr>
                </a:solidFill>
              </a:rPr>
              <a:t> It </a:t>
            </a:r>
            <a:r>
              <a:rPr lang="en-US" dirty="0">
                <a:solidFill>
                  <a:schemeClr val="accent2">
                    <a:lumMod val="75000"/>
                  </a:schemeClr>
                </a:solidFill>
              </a:rPr>
              <a:t>can be very difficult to get accurate costings for interventions. So how we know how much achieving children’s rights will cost?</a:t>
            </a:r>
          </a:p>
          <a:p>
            <a:r>
              <a:rPr lang="en-US" dirty="0" smtClean="0"/>
              <a:t>Neil: </a:t>
            </a:r>
            <a:r>
              <a:rPr lang="en-US" dirty="0"/>
              <a:t>It is possible to cost interventions accurately with the appropriate data.  So accurate data is vital. However even without detailed data often a realistic estimate can be obtained.</a:t>
            </a:r>
          </a:p>
          <a:p>
            <a:endParaRPr lang="en-GB" sz="700" dirty="0" smtClean="0">
              <a:solidFill>
                <a:srgbClr val="FF0000"/>
              </a:solidFill>
            </a:endParaRPr>
          </a:p>
          <a:p>
            <a:pPr>
              <a:buFont typeface="Wingdings" panose="05000000000000000000" pitchFamily="2" charset="2"/>
              <a:buChar char="Ø"/>
            </a:pPr>
            <a:r>
              <a:rPr lang="en-GB" dirty="0" smtClean="0">
                <a:solidFill>
                  <a:schemeClr val="accent2">
                    <a:lumMod val="75000"/>
                  </a:schemeClr>
                </a:solidFill>
              </a:rPr>
              <a:t> What </a:t>
            </a:r>
            <a:r>
              <a:rPr lang="en-GB" dirty="0">
                <a:solidFill>
                  <a:schemeClr val="accent2">
                    <a:lumMod val="75000"/>
                  </a:schemeClr>
                </a:solidFill>
              </a:rPr>
              <a:t>does Prof Ferrie mean by ‘beyond data’?</a:t>
            </a:r>
          </a:p>
          <a:p>
            <a:r>
              <a:rPr lang="en-GB" dirty="0" smtClean="0"/>
              <a:t>Jo: </a:t>
            </a:r>
            <a:r>
              <a:rPr lang="en-GB" dirty="0"/>
              <a:t>We need data but we also need to test that data for relevance and authenticity. This is where participation comes in. We need to check we have the data we need now to pursue children’s rights</a:t>
            </a:r>
          </a:p>
          <a:p>
            <a:endParaRPr lang="en-US" dirty="0"/>
          </a:p>
        </p:txBody>
      </p:sp>
    </p:spTree>
    <p:extLst>
      <p:ext uri="{BB962C8B-B14F-4D97-AF65-F5344CB8AC3E}">
        <p14:creationId xmlns:p14="http://schemas.microsoft.com/office/powerpoint/2010/main" val="3307717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14" y="555498"/>
            <a:ext cx="10313244" cy="1499616"/>
          </a:xfrm>
        </p:spPr>
        <p:txBody>
          <a:bodyPr>
            <a:noAutofit/>
          </a:bodyPr>
          <a:lstStyle/>
          <a:p>
            <a:r>
              <a:rPr lang="en-GB" sz="4000" dirty="0"/>
              <a:t>Reflections from the Action Inquiry into Children’s Rights Budgeting at Local Authority Level</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073114" y="2055114"/>
            <a:ext cx="4230472" cy="2409697"/>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3200" dirty="0">
                  <a:solidFill>
                    <a:srgbClr val="474233"/>
                  </a:solidFill>
                </a:rPr>
                <a:t>Rebecca Spillane, Project Manager – UNCRC Implementation, Improvement Service</a:t>
              </a:r>
              <a:endParaRPr lang="en-US" sz="3200" kern="1200" dirty="0">
                <a:solidFill>
                  <a:srgbClr val="474233"/>
                </a:solidFill>
              </a:endParaRPr>
            </a:p>
          </p:txBody>
        </p:sp>
      </p:grpSp>
      <p:grpSp>
        <p:nvGrpSpPr>
          <p:cNvPr id="11" name="Group 10"/>
          <p:cNvGrpSpPr/>
          <p:nvPr/>
        </p:nvGrpSpPr>
        <p:grpSpPr>
          <a:xfrm>
            <a:off x="6391275" y="2026539"/>
            <a:ext cx="4230472" cy="2438272"/>
            <a:chOff x="0" y="349848"/>
            <a:chExt cx="5709847" cy="3068910"/>
          </a:xfrm>
        </p:grpSpPr>
        <p:sp>
          <p:nvSpPr>
            <p:cNvPr id="12" name="Rounded Rectangle 11"/>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3"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3200" dirty="0">
                  <a:solidFill>
                    <a:srgbClr val="474233"/>
                  </a:solidFill>
                </a:rPr>
                <a:t>Martin Booth, Executive Director of Financial Services, Glasgow City Council </a:t>
              </a:r>
              <a:endParaRPr lang="en-US" sz="3200" kern="1200" dirty="0">
                <a:solidFill>
                  <a:srgbClr val="474233"/>
                </a:solidFill>
              </a:endParaRPr>
            </a:p>
          </p:txBody>
        </p:sp>
      </p:grpSp>
      <p:sp>
        <p:nvSpPr>
          <p:cNvPr id="14" name="TextBox 13"/>
          <p:cNvSpPr txBox="1"/>
          <p:nvPr/>
        </p:nvSpPr>
        <p:spPr>
          <a:xfrm>
            <a:off x="1550049" y="4677012"/>
            <a:ext cx="3276601" cy="830997"/>
          </a:xfrm>
          <a:prstGeom prst="rect">
            <a:avLst/>
          </a:prstGeom>
          <a:noFill/>
        </p:spPr>
        <p:txBody>
          <a:bodyPr wrap="square" rtlCol="0">
            <a:spAutoFit/>
          </a:bodyPr>
          <a:lstStyle/>
          <a:p>
            <a:pPr algn="ctr"/>
            <a:r>
              <a:rPr lang="en-GB" sz="2400" dirty="0" smtClean="0">
                <a:hlinkClick r:id="rId4"/>
              </a:rPr>
              <a:t>Link to relevant recording</a:t>
            </a:r>
            <a:endParaRPr lang="en-GB" sz="2400" dirty="0" smtClean="0"/>
          </a:p>
          <a:p>
            <a:pPr algn="ctr"/>
            <a:endParaRPr lang="en-GB" sz="2400" i="1" dirty="0">
              <a:solidFill>
                <a:srgbClr val="FF0000"/>
              </a:solidFill>
            </a:endParaRPr>
          </a:p>
        </p:txBody>
      </p:sp>
      <p:sp>
        <p:nvSpPr>
          <p:cNvPr id="15" name="TextBox 14"/>
          <p:cNvSpPr txBox="1"/>
          <p:nvPr/>
        </p:nvSpPr>
        <p:spPr>
          <a:xfrm>
            <a:off x="6868210" y="4677011"/>
            <a:ext cx="3276601" cy="461665"/>
          </a:xfrm>
          <a:prstGeom prst="rect">
            <a:avLst/>
          </a:prstGeom>
          <a:noFill/>
        </p:spPr>
        <p:txBody>
          <a:bodyPr wrap="square" rtlCol="0">
            <a:spAutoFit/>
          </a:bodyPr>
          <a:lstStyle/>
          <a:p>
            <a:r>
              <a:rPr lang="en-GB" sz="2400" dirty="0" smtClean="0">
                <a:hlinkClick r:id="rId5"/>
              </a:rPr>
              <a:t>Link to relevant recording</a:t>
            </a:r>
            <a:endParaRPr lang="en-GB" sz="2400" dirty="0"/>
          </a:p>
        </p:txBody>
      </p:sp>
    </p:spTree>
    <p:extLst>
      <p:ext uri="{BB962C8B-B14F-4D97-AF65-F5344CB8AC3E}">
        <p14:creationId xmlns:p14="http://schemas.microsoft.com/office/powerpoint/2010/main" val="3052645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5113975"/>
            <a:ext cx="7772400" cy="1463040"/>
          </a:xfrm>
        </p:spPr>
        <p:txBody>
          <a:bodyPr>
            <a:normAutofit/>
          </a:bodyPr>
          <a:lstStyle/>
          <a:p>
            <a:r>
              <a:rPr lang="en-GB" sz="8800" dirty="0" smtClean="0"/>
              <a:t>Group Discussions</a:t>
            </a:r>
            <a:endParaRPr lang="en-GB" sz="4400" dirty="0"/>
          </a:p>
        </p:txBody>
      </p:sp>
      <p:pic>
        <p:nvPicPr>
          <p:cNvPr id="7" name="Picture 6"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pic>
        <p:nvPicPr>
          <p:cNvPr id="4" name="Picture Placeholder 3"/>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1868" b="21868"/>
          <a:stretch>
            <a:fillRect/>
          </a:stretch>
        </p:blipFill>
        <p:spPr/>
      </p:pic>
    </p:spTree>
    <p:extLst>
      <p:ext uri="{BB962C8B-B14F-4D97-AF65-F5344CB8AC3E}">
        <p14:creationId xmlns:p14="http://schemas.microsoft.com/office/powerpoint/2010/main" val="338472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p:cNvSpPr>
            <a:spLocks noGrp="1"/>
          </p:cNvSpPr>
          <p:nvPr>
            <p:ph type="title"/>
          </p:nvPr>
        </p:nvSpPr>
        <p:spPr/>
        <p:txBody>
          <a:bodyPr>
            <a:noAutofit/>
          </a:bodyPr>
          <a:lstStyle/>
          <a:p>
            <a:r>
              <a:rPr lang="en-GB" sz="4000" dirty="0" smtClean="0"/>
              <a:t>Group Discussions</a:t>
            </a:r>
            <a:endParaRPr lang="en-GB" sz="4000" dirty="0"/>
          </a:p>
        </p:txBody>
      </p:sp>
      <p:sp>
        <p:nvSpPr>
          <p:cNvPr id="3" name="Content Placeholder 2"/>
          <p:cNvSpPr>
            <a:spLocks noGrp="1"/>
          </p:cNvSpPr>
          <p:nvPr>
            <p:ph idx="1"/>
          </p:nvPr>
        </p:nvSpPr>
        <p:spPr>
          <a:xfrm>
            <a:off x="1004724" y="1731010"/>
            <a:ext cx="9550738" cy="4023360"/>
          </a:xfrm>
        </p:spPr>
        <p:txBody>
          <a:bodyPr vert="horz" lIns="45720" tIns="45720" rIns="45720" bIns="45720" rtlCol="0" anchor="t">
            <a:noAutofit/>
          </a:bodyPr>
          <a:lstStyle/>
          <a:p>
            <a:pPr marL="0" indent="0" algn="ctr">
              <a:buNone/>
            </a:pPr>
            <a:r>
              <a:rPr lang="en-GB" sz="2400" dirty="0">
                <a:hlinkClick r:id="rId3"/>
              </a:rPr>
              <a:t>L</a:t>
            </a:r>
            <a:r>
              <a:rPr lang="en-GB" sz="2400" dirty="0" smtClean="0">
                <a:hlinkClick r:id="rId3"/>
              </a:rPr>
              <a:t>ink to recording of the groups’ feedback  </a:t>
            </a:r>
            <a:endParaRPr lang="en-GB" sz="2400" dirty="0" smtClean="0"/>
          </a:p>
          <a:p>
            <a:pPr marL="0" indent="0">
              <a:buNone/>
            </a:pPr>
            <a:r>
              <a:rPr lang="en-GB" dirty="0" smtClean="0"/>
              <a:t>Attendees were sorted into groups by type of organisation (local authorities, health boards and national public bodies).</a:t>
            </a:r>
          </a:p>
          <a:p>
            <a:pPr>
              <a:buFont typeface="Wingdings" panose="05000000000000000000" pitchFamily="2" charset="2"/>
              <a:buChar char="v"/>
            </a:pPr>
            <a:r>
              <a:rPr lang="en-GB" dirty="0"/>
              <a:t> </a:t>
            </a:r>
            <a:r>
              <a:rPr lang="en-GB" dirty="0" smtClean="0"/>
              <a:t>They were asked to first discuss the obstacles to implementing </a:t>
            </a:r>
            <a:r>
              <a:rPr lang="en-GB" dirty="0"/>
              <a:t>a child rights budgeting </a:t>
            </a:r>
            <a:r>
              <a:rPr lang="en-GB" dirty="0" smtClean="0"/>
              <a:t>(CRB) approach </a:t>
            </a:r>
            <a:r>
              <a:rPr lang="en-GB" dirty="0"/>
              <a:t>in their </a:t>
            </a:r>
            <a:r>
              <a:rPr lang="en-GB" dirty="0" smtClean="0"/>
              <a:t>organisation/sector. This discussion was supported by the “concerns commonly raised for discussion” slide. </a:t>
            </a:r>
          </a:p>
          <a:p>
            <a:pPr>
              <a:buFont typeface="Wingdings" panose="05000000000000000000" pitchFamily="2" charset="2"/>
              <a:buChar char="v"/>
            </a:pPr>
            <a:r>
              <a:rPr lang="en-GB" dirty="0"/>
              <a:t> </a:t>
            </a:r>
            <a:r>
              <a:rPr lang="en-GB" dirty="0" smtClean="0"/>
              <a:t>They were then asked to talk about potential solutions, responding to the following prompts:</a:t>
            </a:r>
          </a:p>
          <a:p>
            <a:pPr lvl="1">
              <a:buFont typeface="Wingdings" panose="05000000000000000000" pitchFamily="2" charset="2"/>
              <a:buChar char="v"/>
            </a:pPr>
            <a:r>
              <a:rPr lang="en-GB" sz="2000" dirty="0" smtClean="0"/>
              <a:t> What needs to happen for CRB to be implemented in your sector/organisation? </a:t>
            </a:r>
          </a:p>
          <a:p>
            <a:pPr lvl="1">
              <a:buFont typeface="Wingdings" panose="05000000000000000000" pitchFamily="2" charset="2"/>
              <a:buChar char="v"/>
            </a:pPr>
            <a:r>
              <a:rPr lang="en-GB" sz="2000" dirty="0" smtClean="0"/>
              <a:t> What can you do to support CRB in your organisation and what support do you need from others?</a:t>
            </a:r>
            <a:endParaRPr lang="en-GB" sz="2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2149961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p:cNvSpPr>
            <a:spLocks noGrp="1"/>
          </p:cNvSpPr>
          <p:nvPr>
            <p:ph type="title"/>
          </p:nvPr>
        </p:nvSpPr>
        <p:spPr/>
        <p:txBody>
          <a:bodyPr>
            <a:noAutofit/>
          </a:bodyPr>
          <a:lstStyle/>
          <a:p>
            <a:r>
              <a:rPr lang="en-GB" sz="4400" dirty="0"/>
              <a:t>CONCERNS COMMONLY RAISED for Discussion</a:t>
            </a:r>
          </a:p>
        </p:txBody>
      </p:sp>
      <p:sp>
        <p:nvSpPr>
          <p:cNvPr id="3" name="Content Placeholder 2"/>
          <p:cNvSpPr>
            <a:spLocks noGrp="1"/>
          </p:cNvSpPr>
          <p:nvPr>
            <p:ph idx="1"/>
          </p:nvPr>
        </p:nvSpPr>
        <p:spPr>
          <a:xfrm>
            <a:off x="1004724" y="1731010"/>
            <a:ext cx="9550738" cy="4023360"/>
          </a:xfrm>
        </p:spPr>
        <p:txBody>
          <a:bodyPr vert="horz" lIns="45720" tIns="45720" rIns="45720" bIns="45720" rtlCol="0" anchor="t">
            <a:noAutofit/>
          </a:bodyPr>
          <a:lstStyle/>
          <a:p>
            <a:pPr>
              <a:buFont typeface="Wingdings" panose="05000000000000000000" pitchFamily="2" charset="2"/>
              <a:buChar char="v"/>
            </a:pPr>
            <a:r>
              <a:rPr lang="en-GB" sz="1900" dirty="0"/>
              <a:t> Budget holders feel the </a:t>
            </a:r>
            <a:r>
              <a:rPr lang="en-GB" sz="1900" b="1" dirty="0"/>
              <a:t>need to balance the needs of various population groups </a:t>
            </a:r>
            <a:r>
              <a:rPr lang="en-GB" sz="1900" dirty="0"/>
              <a:t>within their budgets &amp; the </a:t>
            </a:r>
            <a:r>
              <a:rPr lang="en-GB" sz="1900" b="1" dirty="0"/>
              <a:t>fulfilment of rights with other statutory responsibilities </a:t>
            </a:r>
            <a:r>
              <a:rPr lang="en-GB" sz="1900" dirty="0"/>
              <a:t>(e.g. waste collection).</a:t>
            </a:r>
          </a:p>
          <a:p>
            <a:pPr>
              <a:buFont typeface="Wingdings" panose="05000000000000000000" pitchFamily="2" charset="2"/>
              <a:buChar char="v"/>
            </a:pPr>
            <a:r>
              <a:rPr lang="en-GB" sz="1900" b="1" dirty="0"/>
              <a:t> Children’s Rights Impact Assessments (CRIAs) need to be integrated into other Impact Assessments </a:t>
            </a:r>
            <a:r>
              <a:rPr lang="en-GB" sz="1900" dirty="0"/>
              <a:t>in order to mainstream children’s rights and for the sake of efficiency.</a:t>
            </a:r>
          </a:p>
          <a:p>
            <a:pPr>
              <a:buFont typeface="Wingdings" panose="05000000000000000000" pitchFamily="2" charset="2"/>
              <a:buChar char="v"/>
            </a:pPr>
            <a:r>
              <a:rPr lang="en-GB" sz="1900" dirty="0"/>
              <a:t> Budget holders would appreciate </a:t>
            </a:r>
            <a:r>
              <a:rPr lang="en-GB" sz="1900" b="1" dirty="0"/>
              <a:t>more detailed guidance from central government on the detail of budgetary allocations</a:t>
            </a:r>
            <a:r>
              <a:rPr lang="en-GB" sz="1900" dirty="0"/>
              <a:t>.</a:t>
            </a:r>
          </a:p>
          <a:p>
            <a:pPr>
              <a:buFont typeface="Wingdings" panose="05000000000000000000" pitchFamily="2" charset="2"/>
              <a:buChar char="v"/>
            </a:pPr>
            <a:r>
              <a:rPr lang="en-GB" sz="1900" dirty="0"/>
              <a:t> Budget holders are concerned that without further guidance they may be </a:t>
            </a:r>
            <a:r>
              <a:rPr lang="en-GB" sz="1900" b="1" dirty="0"/>
              <a:t>exposed to litigation on the basis of children’s rights being unmet.</a:t>
            </a:r>
          </a:p>
          <a:p>
            <a:pPr>
              <a:buFont typeface="Wingdings" panose="05000000000000000000" pitchFamily="2" charset="2"/>
              <a:buChar char="v"/>
            </a:pPr>
            <a:r>
              <a:rPr lang="en-GB" sz="1900" dirty="0"/>
              <a:t> Current budgeting process are short-term focused and siloed. Budget holders would appreciate </a:t>
            </a:r>
            <a:r>
              <a:rPr lang="en-GB" sz="1900" b="1" dirty="0"/>
              <a:t>being able to learn from others and given time </a:t>
            </a:r>
            <a:r>
              <a:rPr lang="en-GB" sz="1900" dirty="0"/>
              <a:t>to embed any new budgeting processes.</a:t>
            </a:r>
          </a:p>
          <a:p>
            <a:pPr>
              <a:buFont typeface="Wingdings" panose="05000000000000000000" pitchFamily="2" charset="2"/>
              <a:buChar char="v"/>
            </a:pPr>
            <a:r>
              <a:rPr lang="en-GB" sz="1900" dirty="0"/>
              <a:t> </a:t>
            </a:r>
            <a:r>
              <a:rPr lang="en-GB" sz="1900" b="1" dirty="0"/>
              <a:t>Severely limited resources </a:t>
            </a:r>
            <a:r>
              <a:rPr lang="en-GB" sz="1900" dirty="0"/>
              <a:t>mean budget holders cannot undertake new processes which are resource intensive unless </a:t>
            </a:r>
            <a:r>
              <a:rPr lang="en-GB" sz="1900" b="1" dirty="0"/>
              <a:t>further support </a:t>
            </a:r>
            <a:r>
              <a:rPr lang="en-GB" sz="1900" dirty="0"/>
              <a:t>is available for this purpose.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2101238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a:extLst>
              <a:ext uri="{FF2B5EF4-FFF2-40B4-BE49-F238E27FC236}">
                <a16:creationId xmlns:a16="http://schemas.microsoft.com/office/drawing/2014/main" id="{24F9593E-0842-B91E-BBF2-6C7C7EDA5E98}"/>
              </a:ext>
            </a:extLst>
          </p:cNvPr>
          <p:cNvSpPr>
            <a:spLocks noGrp="1"/>
          </p:cNvSpPr>
          <p:nvPr>
            <p:ph type="title"/>
          </p:nvPr>
        </p:nvSpPr>
        <p:spPr>
          <a:xfrm>
            <a:off x="1024128" y="879130"/>
            <a:ext cx="9720072" cy="808155"/>
          </a:xfrm>
        </p:spPr>
        <p:txBody>
          <a:bodyPr>
            <a:normAutofit fontScale="90000"/>
          </a:bodyPr>
          <a:lstStyle/>
          <a:p>
            <a:r>
              <a:rPr lang="en-GB" dirty="0" smtClean="0"/>
              <a:t>Summary of the Obstacles </a:t>
            </a:r>
            <a:r>
              <a:rPr lang="en-GB" dirty="0"/>
              <a:t>Raised by the </a:t>
            </a:r>
            <a:r>
              <a:rPr lang="en-GB" dirty="0" smtClean="0"/>
              <a:t>Groups</a:t>
            </a:r>
            <a:endParaRPr lang="en-US" dirty="0"/>
          </a:p>
        </p:txBody>
      </p:sp>
      <p:sp>
        <p:nvSpPr>
          <p:cNvPr id="3" name="Content Placeholder 2">
            <a:extLst>
              <a:ext uri="{FF2B5EF4-FFF2-40B4-BE49-F238E27FC236}">
                <a16:creationId xmlns:a16="http://schemas.microsoft.com/office/drawing/2014/main" id="{6E3AB513-5770-0B09-B39D-DF81AB37207A}"/>
              </a:ext>
            </a:extLst>
          </p:cNvPr>
          <p:cNvSpPr>
            <a:spLocks noGrp="1"/>
          </p:cNvSpPr>
          <p:nvPr>
            <p:ph idx="1"/>
          </p:nvPr>
        </p:nvSpPr>
        <p:spPr>
          <a:xfrm>
            <a:off x="1024129" y="1865811"/>
            <a:ext cx="9720071" cy="4371703"/>
          </a:xfrm>
        </p:spPr>
        <p:txBody>
          <a:bodyPr/>
          <a:lstStyle/>
          <a:p>
            <a:pPr>
              <a:buFont typeface="Wingdings" panose="05000000000000000000" pitchFamily="2" charset="2"/>
              <a:buChar char="§"/>
            </a:pPr>
            <a:r>
              <a:rPr lang="en-GB" dirty="0" smtClean="0"/>
              <a:t> The </a:t>
            </a:r>
            <a:r>
              <a:rPr lang="en-GB" dirty="0"/>
              <a:t>Budgeting process leaves very little time to really consider priorities and make </a:t>
            </a:r>
            <a:r>
              <a:rPr lang="en-GB" dirty="0" smtClean="0"/>
              <a:t>decisions.</a:t>
            </a:r>
            <a:endParaRPr lang="en-GB" dirty="0"/>
          </a:p>
          <a:p>
            <a:pPr>
              <a:buFont typeface="Wingdings" panose="05000000000000000000" pitchFamily="2" charset="2"/>
              <a:buChar char="§"/>
            </a:pPr>
            <a:r>
              <a:rPr lang="en-GB" dirty="0" smtClean="0"/>
              <a:t> The </a:t>
            </a:r>
            <a:r>
              <a:rPr lang="en-GB" dirty="0"/>
              <a:t>process also does not allow space to conduct CRIAs in a meaningful manner and within a timescale which can feed into budget </a:t>
            </a:r>
            <a:r>
              <a:rPr lang="en-GB" dirty="0" smtClean="0"/>
              <a:t>decisions.</a:t>
            </a:r>
            <a:endParaRPr lang="en-GB" dirty="0"/>
          </a:p>
          <a:p>
            <a:pPr>
              <a:buFont typeface="Wingdings" panose="05000000000000000000" pitchFamily="2" charset="2"/>
              <a:buChar char="§"/>
            </a:pPr>
            <a:r>
              <a:rPr lang="en-GB" dirty="0" smtClean="0"/>
              <a:t> Budgets </a:t>
            </a:r>
            <a:r>
              <a:rPr lang="en-GB" dirty="0"/>
              <a:t>are often based on previous budgets with a few tweaks rather than looking at the evidence of what works and forming the budget around that.</a:t>
            </a:r>
          </a:p>
          <a:p>
            <a:pPr>
              <a:buFont typeface="Wingdings" panose="05000000000000000000" pitchFamily="2" charset="2"/>
              <a:buChar char="§"/>
            </a:pPr>
            <a:r>
              <a:rPr lang="en-GB" dirty="0" smtClean="0"/>
              <a:t> Yearly </a:t>
            </a:r>
            <a:r>
              <a:rPr lang="en-GB" dirty="0"/>
              <a:t>budgets mitigate against long term planning. </a:t>
            </a:r>
            <a:r>
              <a:rPr lang="en-GB" dirty="0" smtClean="0"/>
              <a:t>A </a:t>
            </a:r>
            <a:r>
              <a:rPr lang="en-GB" dirty="0"/>
              <a:t>5 to 10 year planning process with budgets attached needs to be the </a:t>
            </a:r>
            <a:r>
              <a:rPr lang="en-GB" dirty="0" smtClean="0"/>
              <a:t>norm.</a:t>
            </a:r>
            <a:endParaRPr lang="en-GB" dirty="0"/>
          </a:p>
          <a:p>
            <a:pPr>
              <a:buFont typeface="Wingdings" panose="05000000000000000000" pitchFamily="2" charset="2"/>
              <a:buChar char="§"/>
            </a:pPr>
            <a:r>
              <a:rPr lang="en-GB" dirty="0" smtClean="0"/>
              <a:t> The </a:t>
            </a:r>
            <a:r>
              <a:rPr lang="en-GB" dirty="0"/>
              <a:t>election process mitigates against long term planning and budgeting. </a:t>
            </a:r>
          </a:p>
          <a:p>
            <a:pPr>
              <a:buFont typeface="Wingdings" panose="05000000000000000000" pitchFamily="2" charset="2"/>
              <a:buChar char="§"/>
            </a:pPr>
            <a:r>
              <a:rPr lang="en-GB" dirty="0" smtClean="0"/>
              <a:t> It </a:t>
            </a:r>
            <a:r>
              <a:rPr lang="en-GB" dirty="0"/>
              <a:t>is hard to stop </a:t>
            </a:r>
            <a:r>
              <a:rPr lang="en-GB" dirty="0" smtClean="0"/>
              <a:t>funding </a:t>
            </a:r>
            <a:r>
              <a:rPr lang="en-GB" dirty="0"/>
              <a:t>a service which has previously been funded</a:t>
            </a:r>
            <a:r>
              <a:rPr lang="en-GB" dirty="0" smtClean="0"/>
              <a: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2205974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a:extLst>
              <a:ext uri="{FF2B5EF4-FFF2-40B4-BE49-F238E27FC236}">
                <a16:creationId xmlns:a16="http://schemas.microsoft.com/office/drawing/2014/main" id="{1BE76C76-AF34-186B-5BA8-AE75AD29A3CA}"/>
              </a:ext>
            </a:extLst>
          </p:cNvPr>
          <p:cNvSpPr>
            <a:spLocks noGrp="1"/>
          </p:cNvSpPr>
          <p:nvPr>
            <p:ph type="title"/>
          </p:nvPr>
        </p:nvSpPr>
        <p:spPr>
          <a:xfrm>
            <a:off x="1024128" y="998873"/>
            <a:ext cx="9720072" cy="688413"/>
          </a:xfrm>
        </p:spPr>
        <p:txBody>
          <a:bodyPr>
            <a:normAutofit fontScale="90000"/>
          </a:bodyPr>
          <a:lstStyle/>
          <a:p>
            <a:r>
              <a:rPr lang="en-GB" dirty="0" smtClean="0"/>
              <a:t>Obstacles Cont’d</a:t>
            </a:r>
            <a:endParaRPr lang="en-US" dirty="0"/>
          </a:p>
        </p:txBody>
      </p:sp>
      <p:sp>
        <p:nvSpPr>
          <p:cNvPr id="3" name="Content Placeholder 2">
            <a:extLst>
              <a:ext uri="{FF2B5EF4-FFF2-40B4-BE49-F238E27FC236}">
                <a16:creationId xmlns:a16="http://schemas.microsoft.com/office/drawing/2014/main" id="{EAB99B11-F6A1-2682-3EFA-F50A35CA495F}"/>
              </a:ext>
            </a:extLst>
          </p:cNvPr>
          <p:cNvSpPr>
            <a:spLocks noGrp="1"/>
          </p:cNvSpPr>
          <p:nvPr>
            <p:ph idx="1"/>
          </p:nvPr>
        </p:nvSpPr>
        <p:spPr>
          <a:xfrm>
            <a:off x="1024128" y="1841324"/>
            <a:ext cx="9720071" cy="4147457"/>
          </a:xfrm>
        </p:spPr>
        <p:txBody>
          <a:bodyPr>
            <a:normAutofit/>
          </a:bodyPr>
          <a:lstStyle/>
          <a:p>
            <a:pPr>
              <a:buFont typeface="Wingdings" panose="05000000000000000000" pitchFamily="2" charset="2"/>
              <a:buChar char="§"/>
            </a:pPr>
            <a:r>
              <a:rPr lang="en-GB" dirty="0" smtClean="0"/>
              <a:t> Budgets </a:t>
            </a:r>
            <a:r>
              <a:rPr lang="en-GB" dirty="0"/>
              <a:t>sometimes appear to be confirmed but then are cut – sometimes apparently arbitrarily so confidence in the system is lost</a:t>
            </a:r>
            <a:r>
              <a:rPr lang="en-GB" dirty="0" smtClean="0"/>
              <a:t>. </a:t>
            </a:r>
            <a:r>
              <a:rPr lang="en-GB" dirty="0"/>
              <a:t>It is </a:t>
            </a:r>
            <a:r>
              <a:rPr lang="en-GB" dirty="0" smtClean="0"/>
              <a:t>also hard </a:t>
            </a:r>
            <a:r>
              <a:rPr lang="en-GB" dirty="0"/>
              <a:t>to then keep the service going.</a:t>
            </a:r>
          </a:p>
          <a:p>
            <a:pPr>
              <a:buFont typeface="Wingdings" panose="05000000000000000000" pitchFamily="2" charset="2"/>
              <a:buChar char="§"/>
            </a:pPr>
            <a:r>
              <a:rPr lang="en-GB" dirty="0" smtClean="0"/>
              <a:t> There </a:t>
            </a:r>
            <a:r>
              <a:rPr lang="en-GB" dirty="0"/>
              <a:t>are multiple priorities </a:t>
            </a:r>
            <a:r>
              <a:rPr lang="en-GB" dirty="0" smtClean="0"/>
              <a:t>e.g. </a:t>
            </a:r>
            <a:r>
              <a:rPr lang="en-GB" dirty="0"/>
              <a:t>climate change, social care, children etc. How do we know what to prioritise? Children are affected by everything so realising their rights means prioritising </a:t>
            </a:r>
            <a:r>
              <a:rPr lang="en-GB" dirty="0" smtClean="0"/>
              <a:t>everything.</a:t>
            </a:r>
            <a:endParaRPr lang="en-GB" dirty="0"/>
          </a:p>
          <a:p>
            <a:pPr>
              <a:buFont typeface="Wingdings" panose="05000000000000000000" pitchFamily="2" charset="2"/>
              <a:buChar char="§"/>
            </a:pPr>
            <a:r>
              <a:rPr lang="en-GB" dirty="0" smtClean="0"/>
              <a:t> Do </a:t>
            </a:r>
            <a:r>
              <a:rPr lang="en-GB" dirty="0"/>
              <a:t>we really understand children’s needs adequately?</a:t>
            </a:r>
          </a:p>
          <a:p>
            <a:pPr>
              <a:buFont typeface="Wingdings" panose="05000000000000000000" pitchFamily="2" charset="2"/>
              <a:buChar char="§"/>
            </a:pPr>
            <a:r>
              <a:rPr lang="en-GB" dirty="0" smtClean="0"/>
              <a:t> We </a:t>
            </a:r>
            <a:r>
              <a:rPr lang="en-GB" dirty="0"/>
              <a:t>need an evidence base of what gives the best value for </a:t>
            </a:r>
            <a:r>
              <a:rPr lang="en-GB" dirty="0" smtClean="0"/>
              <a:t>money </a:t>
            </a:r>
            <a:r>
              <a:rPr lang="en-GB" dirty="0"/>
              <a:t>in </a:t>
            </a:r>
            <a:r>
              <a:rPr lang="en-GB" dirty="0" smtClean="0"/>
              <a:t>developing </a:t>
            </a:r>
            <a:r>
              <a:rPr lang="en-GB" dirty="0"/>
              <a:t>services for </a:t>
            </a:r>
            <a:r>
              <a:rPr lang="en-GB" dirty="0" smtClean="0"/>
              <a:t>children.</a:t>
            </a:r>
            <a:endParaRPr lang="en-GB" dirty="0"/>
          </a:p>
          <a:p>
            <a:pPr>
              <a:buFont typeface="Wingdings" panose="05000000000000000000" pitchFamily="2" charset="2"/>
              <a:buChar char="§"/>
            </a:pPr>
            <a:r>
              <a:rPr lang="en-GB" dirty="0" smtClean="0"/>
              <a:t> We </a:t>
            </a:r>
            <a:r>
              <a:rPr lang="en-GB" dirty="0"/>
              <a:t>need to work more collaboratively as the public sector. And we need to know how to effectively involve people in the decisions that affect </a:t>
            </a:r>
            <a:r>
              <a:rPr lang="en-GB" dirty="0" smtClean="0"/>
              <a:t>them.</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1620617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a:extLst>
              <a:ext uri="{FF2B5EF4-FFF2-40B4-BE49-F238E27FC236}">
                <a16:creationId xmlns:a16="http://schemas.microsoft.com/office/drawing/2014/main" id="{28E3CC61-56A1-A398-6754-2BE9C7055E4A}"/>
              </a:ext>
            </a:extLst>
          </p:cNvPr>
          <p:cNvSpPr>
            <a:spLocks noGrp="1"/>
          </p:cNvSpPr>
          <p:nvPr>
            <p:ph type="title"/>
          </p:nvPr>
        </p:nvSpPr>
        <p:spPr>
          <a:xfrm>
            <a:off x="1024127" y="885528"/>
            <a:ext cx="9720072" cy="819041"/>
          </a:xfrm>
        </p:spPr>
        <p:txBody>
          <a:bodyPr/>
          <a:lstStyle/>
          <a:p>
            <a:r>
              <a:rPr lang="en-GB" dirty="0"/>
              <a:t>Obstacles </a:t>
            </a:r>
            <a:r>
              <a:rPr lang="en-GB" dirty="0" smtClean="0"/>
              <a:t>cont’d</a:t>
            </a:r>
            <a:endParaRPr lang="en-US" dirty="0"/>
          </a:p>
        </p:txBody>
      </p:sp>
      <p:sp>
        <p:nvSpPr>
          <p:cNvPr id="3" name="Content Placeholder 2">
            <a:extLst>
              <a:ext uri="{FF2B5EF4-FFF2-40B4-BE49-F238E27FC236}">
                <a16:creationId xmlns:a16="http://schemas.microsoft.com/office/drawing/2014/main" id="{4A3ACEB9-72C5-2910-EFEF-DF865EF1BC75}"/>
              </a:ext>
            </a:extLst>
          </p:cNvPr>
          <p:cNvSpPr>
            <a:spLocks noGrp="1"/>
          </p:cNvSpPr>
          <p:nvPr>
            <p:ph idx="1"/>
          </p:nvPr>
        </p:nvSpPr>
        <p:spPr>
          <a:xfrm>
            <a:off x="1024128" y="1584827"/>
            <a:ext cx="9720071" cy="4905103"/>
          </a:xfrm>
        </p:spPr>
        <p:txBody>
          <a:bodyPr>
            <a:normAutofit/>
          </a:bodyPr>
          <a:lstStyle/>
          <a:p>
            <a:pPr>
              <a:buFont typeface="Wingdings" panose="05000000000000000000" pitchFamily="2" charset="2"/>
              <a:buChar char="§"/>
            </a:pPr>
            <a:r>
              <a:rPr lang="en-GB" dirty="0"/>
              <a:t> There is a lack of policy coherence around children. </a:t>
            </a:r>
            <a:r>
              <a:rPr lang="en-GB" dirty="0" smtClean="0"/>
              <a:t>We </a:t>
            </a:r>
            <a:r>
              <a:rPr lang="en-GB" dirty="0"/>
              <a:t>need to articulate the desired outcomes and then cost them step by step.</a:t>
            </a:r>
          </a:p>
          <a:p>
            <a:pPr>
              <a:buFont typeface="Wingdings" panose="05000000000000000000" pitchFamily="2" charset="2"/>
              <a:buChar char="§"/>
            </a:pPr>
            <a:r>
              <a:rPr lang="en-GB" dirty="0" smtClean="0"/>
              <a:t> Scottish Government (SG) tends </a:t>
            </a:r>
            <a:r>
              <a:rPr lang="en-GB" dirty="0"/>
              <a:t>to give </a:t>
            </a:r>
            <a:r>
              <a:rPr lang="en-GB" dirty="0" smtClean="0"/>
              <a:t>local authorities </a:t>
            </a:r>
            <a:r>
              <a:rPr lang="en-GB" dirty="0"/>
              <a:t>and </a:t>
            </a:r>
            <a:r>
              <a:rPr lang="en-GB" dirty="0" smtClean="0"/>
              <a:t>health boards </a:t>
            </a:r>
            <a:r>
              <a:rPr lang="en-GB" dirty="0"/>
              <a:t>a long list of required actions without the resources to achieve those. So we need a national plan and national priorities.  This needs to be based on the right voices being heard</a:t>
            </a:r>
            <a:r>
              <a:rPr lang="en-GB" dirty="0" smtClean="0"/>
              <a:t>.</a:t>
            </a:r>
          </a:p>
          <a:p>
            <a:pPr>
              <a:buFont typeface="Wingdings" panose="05000000000000000000" pitchFamily="2" charset="2"/>
              <a:buChar char="§"/>
            </a:pPr>
            <a:r>
              <a:rPr lang="en-GB" dirty="0" smtClean="0"/>
              <a:t> Accounts </a:t>
            </a:r>
            <a:r>
              <a:rPr lang="en-GB" dirty="0"/>
              <a:t>and accounting at both national and local level are complex and often </a:t>
            </a:r>
            <a:r>
              <a:rPr lang="en-GB" dirty="0" smtClean="0"/>
              <a:t>opaque.</a:t>
            </a:r>
            <a:endParaRPr lang="en-GB" dirty="0"/>
          </a:p>
          <a:p>
            <a:pPr>
              <a:buFont typeface="Wingdings" panose="05000000000000000000" pitchFamily="2" charset="2"/>
              <a:buChar char="§"/>
            </a:pPr>
            <a:r>
              <a:rPr lang="en-GB" dirty="0" smtClean="0"/>
              <a:t> Nationally </a:t>
            </a:r>
            <a:r>
              <a:rPr lang="en-GB" dirty="0"/>
              <a:t>there needs to be a discussion as to how to match funding to the service levels required. There is a lack of transparency from national government as to how funding transfers are calculated.</a:t>
            </a:r>
          </a:p>
          <a:p>
            <a:pPr>
              <a:buFont typeface="Wingdings" panose="05000000000000000000" pitchFamily="2" charset="2"/>
              <a:buChar char="§"/>
            </a:pPr>
            <a:r>
              <a:rPr lang="en-GB" dirty="0" smtClean="0"/>
              <a:t> Clear </a:t>
            </a:r>
            <a:r>
              <a:rPr lang="en-GB" dirty="0"/>
              <a:t>guidance for Child Rights Budgeting therefore needs to come from </a:t>
            </a:r>
            <a:r>
              <a:rPr lang="en-GB" dirty="0" smtClean="0"/>
              <a:t>Scottish Government.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3958574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00D1-3E2C-B840-C18D-56D44BB2E96F}"/>
              </a:ext>
            </a:extLst>
          </p:cNvPr>
          <p:cNvSpPr>
            <a:spLocks noGrp="1"/>
          </p:cNvSpPr>
          <p:nvPr>
            <p:ph type="title"/>
          </p:nvPr>
        </p:nvSpPr>
        <p:spPr>
          <a:xfrm>
            <a:off x="1024127" y="857359"/>
            <a:ext cx="10351443" cy="949670"/>
          </a:xfrm>
        </p:spPr>
        <p:txBody>
          <a:bodyPr>
            <a:normAutofit fontScale="90000"/>
          </a:bodyPr>
          <a:lstStyle/>
          <a:p>
            <a:r>
              <a:rPr lang="en-GB" dirty="0" smtClean="0"/>
              <a:t>SUMMARY OF THE POTENTIAL Solutions Suggested by Groups</a:t>
            </a:r>
            <a:endParaRPr lang="en-US" dirty="0"/>
          </a:p>
        </p:txBody>
      </p:sp>
      <p:sp>
        <p:nvSpPr>
          <p:cNvPr id="3" name="Content Placeholder 2">
            <a:extLst>
              <a:ext uri="{FF2B5EF4-FFF2-40B4-BE49-F238E27FC236}">
                <a16:creationId xmlns:a16="http://schemas.microsoft.com/office/drawing/2014/main" id="{DDF57F35-5D51-B5E1-CAD4-0681B21898DD}"/>
              </a:ext>
            </a:extLst>
          </p:cNvPr>
          <p:cNvSpPr>
            <a:spLocks noGrp="1"/>
          </p:cNvSpPr>
          <p:nvPr>
            <p:ph idx="1"/>
          </p:nvPr>
        </p:nvSpPr>
        <p:spPr>
          <a:xfrm>
            <a:off x="1024127" y="2083526"/>
            <a:ext cx="9720071" cy="4774474"/>
          </a:xfrm>
        </p:spPr>
        <p:txBody>
          <a:bodyPr/>
          <a:lstStyle/>
          <a:p>
            <a:pPr>
              <a:buFont typeface="Wingdings" panose="05000000000000000000" pitchFamily="2" charset="2"/>
              <a:buChar char="ü"/>
            </a:pPr>
            <a:r>
              <a:rPr lang="en-GB" dirty="0" smtClean="0"/>
              <a:t> Map </a:t>
            </a:r>
            <a:r>
              <a:rPr lang="en-GB" dirty="0"/>
              <a:t>outcomes data to current spend to ascertain where the areas of biggest spend but possibly fewest desired outcomes are.</a:t>
            </a:r>
          </a:p>
          <a:p>
            <a:pPr>
              <a:buFont typeface="Wingdings" panose="05000000000000000000" pitchFamily="2" charset="2"/>
              <a:buChar char="ü"/>
            </a:pPr>
            <a:r>
              <a:rPr lang="en-GB" dirty="0" smtClean="0"/>
              <a:t> Develop </a:t>
            </a:r>
            <a:r>
              <a:rPr lang="en-GB" dirty="0"/>
              <a:t>a way to prioritise actions which are used across the public </a:t>
            </a:r>
            <a:r>
              <a:rPr lang="en-GB" dirty="0" smtClean="0"/>
              <a:t>sector.</a:t>
            </a:r>
            <a:endParaRPr lang="en-GB" dirty="0"/>
          </a:p>
          <a:p>
            <a:pPr>
              <a:buFont typeface="Wingdings" panose="05000000000000000000" pitchFamily="2" charset="2"/>
              <a:buChar char="ü"/>
            </a:pPr>
            <a:r>
              <a:rPr lang="en-GB" dirty="0" smtClean="0"/>
              <a:t> Make </a:t>
            </a:r>
            <a:r>
              <a:rPr lang="en-GB" dirty="0"/>
              <a:t>possible and develop a culture of data sharing across the public </a:t>
            </a:r>
            <a:r>
              <a:rPr lang="en-GB" dirty="0" smtClean="0"/>
              <a:t>sector.</a:t>
            </a:r>
            <a:endParaRPr lang="en-GB" dirty="0"/>
          </a:p>
          <a:p>
            <a:pPr>
              <a:buFont typeface="Wingdings" panose="05000000000000000000" pitchFamily="2" charset="2"/>
              <a:buChar char="ü"/>
            </a:pPr>
            <a:r>
              <a:rPr lang="en-GB" dirty="0" smtClean="0"/>
              <a:t> Use </a:t>
            </a:r>
            <a:r>
              <a:rPr lang="en-GB" dirty="0"/>
              <a:t>the concept of Progressive </a:t>
            </a:r>
            <a:r>
              <a:rPr lang="en-GB" dirty="0" smtClean="0"/>
              <a:t>Realisation, i.e. </a:t>
            </a:r>
            <a:r>
              <a:rPr lang="en-GB" dirty="0"/>
              <a:t>concentrate on a few priorities at a time with a view to slowly realising rights over time. Don’t try and do everything at once.</a:t>
            </a:r>
          </a:p>
          <a:p>
            <a:pPr>
              <a:buFont typeface="Wingdings" panose="05000000000000000000" pitchFamily="2" charset="2"/>
              <a:buChar char="ü"/>
            </a:pPr>
            <a:r>
              <a:rPr lang="en-GB" dirty="0" smtClean="0"/>
              <a:t> Collectively </a:t>
            </a:r>
            <a:r>
              <a:rPr lang="en-GB" dirty="0"/>
              <a:t>decide whose rights and what type of rights need to be addressed first</a:t>
            </a:r>
            <a:r>
              <a:rPr lang="en-GB" dirty="0" smtClean="0"/>
              <a:t>.</a:t>
            </a:r>
            <a:endParaRPr lang="en-GB" dirty="0"/>
          </a:p>
        </p:txBody>
      </p:sp>
      <p:pic>
        <p:nvPicPr>
          <p:cNvPr id="4" name="Picture 3"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342982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 of the seminar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37730541"/>
              </p:ext>
            </p:extLst>
          </p:nvPr>
        </p:nvGraphicFramePr>
        <p:xfrm>
          <a:off x="1024126" y="1897017"/>
          <a:ext cx="9465051" cy="3324776"/>
        </p:xfrm>
        <a:graphic>
          <a:graphicData uri="http://schemas.openxmlformats.org/drawingml/2006/table">
            <a:tbl>
              <a:tblPr firstCol="1" bandRow="1">
                <a:tableStyleId>{5C22544A-7EE6-4342-B048-85BDC9FD1C3A}</a:tableStyleId>
              </a:tblPr>
              <a:tblGrid>
                <a:gridCol w="1795274">
                  <a:extLst>
                    <a:ext uri="{9D8B030D-6E8A-4147-A177-3AD203B41FA5}">
                      <a16:colId xmlns:a16="http://schemas.microsoft.com/office/drawing/2014/main" val="1828310382"/>
                    </a:ext>
                  </a:extLst>
                </a:gridCol>
                <a:gridCol w="7669777">
                  <a:extLst>
                    <a:ext uri="{9D8B030D-6E8A-4147-A177-3AD203B41FA5}">
                      <a16:colId xmlns:a16="http://schemas.microsoft.com/office/drawing/2014/main" val="2059868658"/>
                    </a:ext>
                  </a:extLst>
                </a:gridCol>
              </a:tblGrid>
              <a:tr h="365532">
                <a:tc>
                  <a:txBody>
                    <a:bodyPr/>
                    <a:lstStyle/>
                    <a:p>
                      <a:pPr>
                        <a:lnSpc>
                          <a:spcPct val="107000"/>
                        </a:lnSpc>
                        <a:spcBef>
                          <a:spcPts val="480"/>
                        </a:spcBef>
                        <a:spcAft>
                          <a:spcPts val="480"/>
                        </a:spcAft>
                      </a:pPr>
                      <a:r>
                        <a:rPr lang="en-GB" sz="2000" dirty="0">
                          <a:effectLst/>
                        </a:rPr>
                        <a:t>2.00 – 2.15pm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dirty="0">
                          <a:effectLst/>
                        </a:rPr>
                        <a:t>Welcome &amp; </a:t>
                      </a:r>
                      <a:r>
                        <a:rPr lang="en-GB" sz="2400" b="1" kern="1200" dirty="0">
                          <a:solidFill>
                            <a:schemeClr val="dk1"/>
                          </a:solidFill>
                          <a:effectLst/>
                          <a:latin typeface="+mn-lt"/>
                          <a:ea typeface="+mn-ea"/>
                          <a:cs typeface="+mn-cs"/>
                        </a:rPr>
                        <a:t>Introduction</a:t>
                      </a:r>
                      <a:endParaRPr lang="en-GB" sz="24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898930217"/>
                  </a:ext>
                </a:extLst>
              </a:tr>
              <a:tr h="457180">
                <a:tc>
                  <a:txBody>
                    <a:bodyPr/>
                    <a:lstStyle/>
                    <a:p>
                      <a:pPr>
                        <a:lnSpc>
                          <a:spcPct val="107000"/>
                        </a:lnSpc>
                        <a:spcBef>
                          <a:spcPts val="480"/>
                        </a:spcBef>
                        <a:spcAft>
                          <a:spcPts val="480"/>
                        </a:spcAft>
                      </a:pPr>
                      <a:r>
                        <a:rPr lang="en-GB" sz="2000" dirty="0">
                          <a:effectLst/>
                        </a:rPr>
                        <a:t>2.15 – 3.10pm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dirty="0">
                          <a:effectLst/>
                        </a:rPr>
                        <a:t>Presentations</a:t>
                      </a:r>
                      <a:r>
                        <a:rPr lang="en-GB" sz="2400" b="1" baseline="0" dirty="0">
                          <a:effectLst/>
                        </a:rPr>
                        <a:t> and Q&amp;A</a:t>
                      </a:r>
                      <a:endParaRPr lang="en-GB" sz="2000" b="0" baseline="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5612007"/>
                  </a:ext>
                </a:extLst>
              </a:tr>
              <a:tr h="365532">
                <a:tc>
                  <a:txBody>
                    <a:bodyPr/>
                    <a:lstStyle/>
                    <a:p>
                      <a:pPr>
                        <a:lnSpc>
                          <a:spcPct val="107000"/>
                        </a:lnSpc>
                        <a:spcBef>
                          <a:spcPts val="480"/>
                        </a:spcBef>
                        <a:spcAft>
                          <a:spcPts val="480"/>
                        </a:spcAft>
                      </a:pPr>
                      <a:r>
                        <a:rPr lang="en-GB" sz="2000" dirty="0">
                          <a:effectLst/>
                        </a:rPr>
                        <a:t>3.10 –</a:t>
                      </a:r>
                      <a:r>
                        <a:rPr lang="en-GB" sz="2000" baseline="0" dirty="0">
                          <a:effectLst/>
                        </a:rPr>
                        <a:t> 3.30</a:t>
                      </a:r>
                      <a:r>
                        <a:rPr lang="en-GB" sz="2000" dirty="0">
                          <a:effectLst/>
                        </a:rPr>
                        <a:t>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dirty="0">
                          <a:effectLst/>
                        </a:rPr>
                        <a:t>Break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528063"/>
                  </a:ext>
                </a:extLst>
              </a:tr>
              <a:tr h="731065">
                <a:tc>
                  <a:txBody>
                    <a:bodyPr/>
                    <a:lstStyle/>
                    <a:p>
                      <a:pPr>
                        <a:lnSpc>
                          <a:spcPct val="107000"/>
                        </a:lnSpc>
                        <a:spcBef>
                          <a:spcPts val="480"/>
                        </a:spcBef>
                        <a:spcAft>
                          <a:spcPts val="480"/>
                        </a:spcAft>
                      </a:pPr>
                      <a:r>
                        <a:rPr lang="en-GB" sz="2000" dirty="0">
                          <a:effectLst/>
                        </a:rPr>
                        <a:t>3.30</a:t>
                      </a:r>
                      <a:r>
                        <a:rPr lang="en-GB" sz="2000" baseline="0" dirty="0">
                          <a:effectLst/>
                        </a:rPr>
                        <a:t> – 3.45</a:t>
                      </a:r>
                      <a:r>
                        <a:rPr lang="en-GB" sz="2000" dirty="0">
                          <a:effectLst/>
                        </a:rPr>
                        <a:t>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dirty="0">
                          <a:effectLst/>
                        </a:rPr>
                        <a:t>Reflections from the Action Inquiry into Children’s Rights Budgeting at Local Authority 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5700717"/>
                  </a:ext>
                </a:extLst>
              </a:tr>
              <a:tr h="469584">
                <a:tc>
                  <a:txBody>
                    <a:bodyPr/>
                    <a:lstStyle/>
                    <a:p>
                      <a:pPr>
                        <a:lnSpc>
                          <a:spcPct val="107000"/>
                        </a:lnSpc>
                        <a:spcBef>
                          <a:spcPts val="480"/>
                        </a:spcBef>
                        <a:spcAft>
                          <a:spcPts val="480"/>
                        </a:spcAft>
                      </a:pPr>
                      <a:r>
                        <a:rPr lang="en-GB" sz="2000" dirty="0">
                          <a:effectLst/>
                        </a:rPr>
                        <a:t>3.45</a:t>
                      </a:r>
                      <a:r>
                        <a:rPr lang="en-GB" sz="2000" baseline="0" dirty="0">
                          <a:effectLst/>
                        </a:rPr>
                        <a:t> – 4.20</a:t>
                      </a:r>
                      <a:r>
                        <a:rPr lang="en-GB" sz="2000" dirty="0">
                          <a:effectLst/>
                        </a:rPr>
                        <a:t>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dirty="0">
                          <a:effectLst/>
                        </a:rPr>
                        <a:t>Group discussions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21212"/>
                  </a:ext>
                </a:extLst>
              </a:tr>
              <a:tr h="441258">
                <a:tc>
                  <a:txBody>
                    <a:bodyPr/>
                    <a:lstStyle/>
                    <a:p>
                      <a:pPr>
                        <a:lnSpc>
                          <a:spcPct val="107000"/>
                        </a:lnSpc>
                        <a:spcBef>
                          <a:spcPts val="480"/>
                        </a:spcBef>
                        <a:spcAft>
                          <a:spcPts val="480"/>
                        </a:spcAft>
                      </a:pPr>
                      <a:r>
                        <a:rPr lang="en-GB" sz="2000" b="1" kern="1200" dirty="0">
                          <a:solidFill>
                            <a:schemeClr val="lt1"/>
                          </a:solidFill>
                          <a:effectLst/>
                          <a:latin typeface="+mn-lt"/>
                          <a:ea typeface="+mn-ea"/>
                          <a:cs typeface="+mn-cs"/>
                        </a:rPr>
                        <a:t>4.20</a:t>
                      </a:r>
                      <a:r>
                        <a:rPr lang="en-GB" sz="2000" b="1" kern="1200" baseline="0" dirty="0">
                          <a:solidFill>
                            <a:schemeClr val="lt1"/>
                          </a:solidFill>
                          <a:effectLst/>
                          <a:latin typeface="+mn-lt"/>
                          <a:ea typeface="+mn-ea"/>
                          <a:cs typeface="+mn-cs"/>
                        </a:rPr>
                        <a:t> – 4.45pm</a:t>
                      </a:r>
                      <a:endParaRPr lang="en-GB" sz="2000" b="1" kern="1200" dirty="0">
                        <a:solidFill>
                          <a:schemeClr val="lt1"/>
                        </a:solidFill>
                        <a:effectLst/>
                        <a:latin typeface="+mn-lt"/>
                        <a:ea typeface="+mn-ea"/>
                        <a:cs typeface="+mn-cs"/>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kern="1200" dirty="0">
                          <a:solidFill>
                            <a:schemeClr val="dk1"/>
                          </a:solidFill>
                          <a:effectLst/>
                          <a:latin typeface="+mn-lt"/>
                          <a:ea typeface="+mn-ea"/>
                          <a:cs typeface="+mn-cs"/>
                        </a:rPr>
                        <a:t>Feedback</a:t>
                      </a:r>
                    </a:p>
                  </a:txBody>
                  <a:tcPr marL="68580" marR="68580" marT="0" marB="0" anchor="ctr"/>
                </a:tc>
                <a:extLst>
                  <a:ext uri="{0D108BD9-81ED-4DB2-BD59-A6C34878D82A}">
                    <a16:rowId xmlns:a16="http://schemas.microsoft.com/office/drawing/2014/main" val="1074006016"/>
                  </a:ext>
                </a:extLst>
              </a:tr>
              <a:tr h="365532">
                <a:tc>
                  <a:txBody>
                    <a:bodyPr/>
                    <a:lstStyle/>
                    <a:p>
                      <a:pPr>
                        <a:lnSpc>
                          <a:spcPct val="107000"/>
                        </a:lnSpc>
                        <a:spcBef>
                          <a:spcPts val="480"/>
                        </a:spcBef>
                        <a:spcAft>
                          <a:spcPts val="480"/>
                        </a:spcAft>
                      </a:pPr>
                      <a:r>
                        <a:rPr lang="en-GB" sz="2000" dirty="0">
                          <a:effectLst/>
                        </a:rPr>
                        <a:t>4.45 – 5pm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5D3C3"/>
                    </a:solidFill>
                  </a:tcPr>
                </a:tc>
                <a:tc>
                  <a:txBody>
                    <a:bodyPr/>
                    <a:lstStyle/>
                    <a:p>
                      <a:pPr>
                        <a:lnSpc>
                          <a:spcPct val="107000"/>
                        </a:lnSpc>
                        <a:spcBef>
                          <a:spcPts val="480"/>
                        </a:spcBef>
                        <a:spcAft>
                          <a:spcPts val="480"/>
                        </a:spcAft>
                      </a:pPr>
                      <a:r>
                        <a:rPr lang="en-GB" sz="2400" b="1" kern="1200" dirty="0">
                          <a:solidFill>
                            <a:schemeClr val="dk1"/>
                          </a:solidFill>
                          <a:effectLst/>
                          <a:latin typeface="+mn-lt"/>
                          <a:ea typeface="+mn-ea"/>
                          <a:cs typeface="+mn-cs"/>
                        </a:rPr>
                        <a:t>Final reflections &amp; close</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062297"/>
                  </a:ext>
                </a:extLst>
              </a:tr>
            </a:tbl>
          </a:graphicData>
        </a:graphic>
      </p:graphicFrame>
      <p:pic>
        <p:nvPicPr>
          <p:cNvPr id="5" name="Picture 4" descr="IS Logo - CMY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Tree>
    <p:extLst>
      <p:ext uri="{BB962C8B-B14F-4D97-AF65-F5344CB8AC3E}">
        <p14:creationId xmlns:p14="http://schemas.microsoft.com/office/powerpoint/2010/main" val="1280295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a:extLst>
              <a:ext uri="{FF2B5EF4-FFF2-40B4-BE49-F238E27FC236}">
                <a16:creationId xmlns:a16="http://schemas.microsoft.com/office/drawing/2014/main" id="{CB361A14-C82D-5E35-C48A-67823B719015}"/>
              </a:ext>
            </a:extLst>
          </p:cNvPr>
          <p:cNvSpPr>
            <a:spLocks noGrp="1"/>
          </p:cNvSpPr>
          <p:nvPr>
            <p:ph type="title"/>
          </p:nvPr>
        </p:nvSpPr>
        <p:spPr>
          <a:xfrm>
            <a:off x="1035014" y="852871"/>
            <a:ext cx="9720072" cy="808155"/>
          </a:xfrm>
        </p:spPr>
        <p:txBody>
          <a:bodyPr/>
          <a:lstStyle/>
          <a:p>
            <a:r>
              <a:rPr lang="en-GB" dirty="0"/>
              <a:t>Solutions </a:t>
            </a:r>
            <a:r>
              <a:rPr lang="en-GB" dirty="0" smtClean="0"/>
              <a:t>cont’d</a:t>
            </a:r>
            <a:endParaRPr lang="en-US" dirty="0"/>
          </a:p>
        </p:txBody>
      </p:sp>
      <p:sp>
        <p:nvSpPr>
          <p:cNvPr id="3" name="Content Placeholder 2">
            <a:extLst>
              <a:ext uri="{FF2B5EF4-FFF2-40B4-BE49-F238E27FC236}">
                <a16:creationId xmlns:a16="http://schemas.microsoft.com/office/drawing/2014/main" id="{B9B2E5AA-0A68-F808-13C1-E45085323871}"/>
              </a:ext>
            </a:extLst>
          </p:cNvPr>
          <p:cNvSpPr>
            <a:spLocks noGrp="1"/>
          </p:cNvSpPr>
          <p:nvPr>
            <p:ph idx="1"/>
          </p:nvPr>
        </p:nvSpPr>
        <p:spPr>
          <a:xfrm>
            <a:off x="901676" y="1942011"/>
            <a:ext cx="9720071" cy="3544389"/>
          </a:xfrm>
        </p:spPr>
        <p:txBody>
          <a:bodyPr>
            <a:normAutofit/>
          </a:bodyPr>
          <a:lstStyle/>
          <a:p>
            <a:pPr>
              <a:buFont typeface="Wingdings" panose="05000000000000000000" pitchFamily="2" charset="2"/>
              <a:buChar char="ü"/>
            </a:pPr>
            <a:r>
              <a:rPr lang="en-GB" dirty="0"/>
              <a:t> Strengthen peer support across the public sector in this area</a:t>
            </a:r>
            <a:r>
              <a:rPr lang="en-GB" dirty="0" smtClean="0"/>
              <a:t>.</a:t>
            </a:r>
          </a:p>
          <a:p>
            <a:pPr>
              <a:buFont typeface="Wingdings" panose="05000000000000000000" pitchFamily="2" charset="2"/>
              <a:buChar char="ü"/>
            </a:pPr>
            <a:r>
              <a:rPr lang="en-GB" dirty="0" smtClean="0"/>
              <a:t> Ensure </a:t>
            </a:r>
            <a:r>
              <a:rPr lang="en-GB" dirty="0"/>
              <a:t>CRIAs are done in an influential and timely manner to feed into the budgetary process.</a:t>
            </a:r>
          </a:p>
          <a:p>
            <a:pPr>
              <a:buFont typeface="Wingdings" panose="05000000000000000000" pitchFamily="2" charset="2"/>
              <a:buChar char="ü"/>
            </a:pPr>
            <a:r>
              <a:rPr lang="en-GB" dirty="0" smtClean="0"/>
              <a:t> Presently </a:t>
            </a:r>
            <a:r>
              <a:rPr lang="en-GB" dirty="0"/>
              <a:t>we are always planning in a crisis. Shift the thinking and start planning more long term. Shift the budgetary process to allow more time for planning.</a:t>
            </a:r>
          </a:p>
          <a:p>
            <a:pPr>
              <a:buFont typeface="Wingdings" panose="05000000000000000000" pitchFamily="2" charset="2"/>
              <a:buChar char="ü"/>
            </a:pPr>
            <a:r>
              <a:rPr lang="en-GB" dirty="0" smtClean="0"/>
              <a:t> Ring </a:t>
            </a:r>
            <a:r>
              <a:rPr lang="en-GB" dirty="0"/>
              <a:t>fenced money is not always ring fenced for the most appropriate service so more discretion should be allowed </a:t>
            </a:r>
            <a:r>
              <a:rPr lang="en-GB" dirty="0" smtClean="0"/>
              <a:t>for example </a:t>
            </a:r>
            <a:r>
              <a:rPr lang="en-GB" dirty="0"/>
              <a:t>money might be ring fenced for teachers but what is needed is more school transport</a:t>
            </a:r>
            <a:r>
              <a:rPr lang="en-GB" dirty="0" smtClean="0"/>
              <a: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3141500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sp>
        <p:nvSpPr>
          <p:cNvPr id="2" name="Title 1">
            <a:extLst>
              <a:ext uri="{FF2B5EF4-FFF2-40B4-BE49-F238E27FC236}">
                <a16:creationId xmlns:a16="http://schemas.microsoft.com/office/drawing/2014/main" id="{CB361A14-C82D-5E35-C48A-67823B719015}"/>
              </a:ext>
            </a:extLst>
          </p:cNvPr>
          <p:cNvSpPr>
            <a:spLocks noGrp="1"/>
          </p:cNvSpPr>
          <p:nvPr>
            <p:ph type="title"/>
          </p:nvPr>
        </p:nvSpPr>
        <p:spPr>
          <a:xfrm>
            <a:off x="1024128" y="852871"/>
            <a:ext cx="9720072" cy="808155"/>
          </a:xfrm>
        </p:spPr>
        <p:txBody>
          <a:bodyPr/>
          <a:lstStyle/>
          <a:p>
            <a:r>
              <a:rPr lang="en-GB" dirty="0"/>
              <a:t>Solutions </a:t>
            </a:r>
            <a:r>
              <a:rPr lang="en-GB" dirty="0" smtClean="0"/>
              <a:t>cont’d</a:t>
            </a:r>
            <a:endParaRPr lang="en-US" dirty="0"/>
          </a:p>
        </p:txBody>
      </p:sp>
      <p:sp>
        <p:nvSpPr>
          <p:cNvPr id="3" name="Content Placeholder 2">
            <a:extLst>
              <a:ext uri="{FF2B5EF4-FFF2-40B4-BE49-F238E27FC236}">
                <a16:creationId xmlns:a16="http://schemas.microsoft.com/office/drawing/2014/main" id="{B9B2E5AA-0A68-F808-13C1-E45085323871}"/>
              </a:ext>
            </a:extLst>
          </p:cNvPr>
          <p:cNvSpPr>
            <a:spLocks noGrp="1"/>
          </p:cNvSpPr>
          <p:nvPr>
            <p:ph idx="1"/>
          </p:nvPr>
        </p:nvSpPr>
        <p:spPr>
          <a:xfrm>
            <a:off x="1024128" y="2177142"/>
            <a:ext cx="9720071" cy="3070719"/>
          </a:xfrm>
        </p:spPr>
        <p:txBody>
          <a:bodyPr>
            <a:normAutofit/>
          </a:bodyPr>
          <a:lstStyle/>
          <a:p>
            <a:pPr>
              <a:buFont typeface="Wingdings" panose="05000000000000000000" pitchFamily="2" charset="2"/>
              <a:buChar char="ü"/>
            </a:pPr>
            <a:r>
              <a:rPr lang="en-GB" dirty="0"/>
              <a:t>  Ring fencing isn’t always based on evidence. Develop an evidence based approach to ring fencing and only do so where necessary.</a:t>
            </a:r>
          </a:p>
          <a:p>
            <a:pPr>
              <a:buFont typeface="Wingdings" panose="05000000000000000000" pitchFamily="2" charset="2"/>
              <a:buChar char="ü"/>
            </a:pPr>
            <a:r>
              <a:rPr lang="en-GB" dirty="0" smtClean="0"/>
              <a:t> Change </a:t>
            </a:r>
            <a:r>
              <a:rPr lang="en-GB" dirty="0"/>
              <a:t>the audit approach </a:t>
            </a:r>
            <a:r>
              <a:rPr lang="en-GB" dirty="0" smtClean="0"/>
              <a:t>to a </a:t>
            </a:r>
            <a:r>
              <a:rPr lang="en-GB" dirty="0"/>
              <a:t>more performance based auditing so that expenditure is measured more by the achievement of desired outcomes.</a:t>
            </a:r>
          </a:p>
          <a:p>
            <a:pPr>
              <a:buFont typeface="Wingdings" panose="05000000000000000000" pitchFamily="2" charset="2"/>
              <a:buChar char="ü"/>
            </a:pPr>
            <a:r>
              <a:rPr lang="en-GB" dirty="0" smtClean="0"/>
              <a:t> Might </a:t>
            </a:r>
            <a:r>
              <a:rPr lang="en-GB" dirty="0"/>
              <a:t>be useful to look at the example of Italy where all Local Authorities services are based on statute so there is little conflict between local and central government.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spTree>
    <p:extLst>
      <p:ext uri="{BB962C8B-B14F-4D97-AF65-F5344CB8AC3E}">
        <p14:creationId xmlns:p14="http://schemas.microsoft.com/office/powerpoint/2010/main" val="3205743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Closing Remarks</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587464" y="2232196"/>
            <a:ext cx="6280186" cy="3316687"/>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b="1" i="0" kern="1200" dirty="0">
                  <a:solidFill>
                    <a:srgbClr val="474233"/>
                  </a:solidFill>
                </a:rPr>
                <a:t>Seminar Chair</a:t>
              </a:r>
            </a:p>
            <a:p>
              <a:pPr lvl="0" algn="ctr" defTabSz="1911350">
                <a:lnSpc>
                  <a:spcPct val="90000"/>
                </a:lnSpc>
                <a:spcBef>
                  <a:spcPct val="0"/>
                </a:spcBef>
                <a:spcAft>
                  <a:spcPct val="35000"/>
                </a:spcAft>
              </a:pPr>
              <a:r>
                <a:rPr lang="en-GB" sz="4300" i="0" kern="1200" dirty="0">
                  <a:solidFill>
                    <a:srgbClr val="474233"/>
                  </a:solidFill>
                </a:rPr>
                <a:t>Professor Graeme Roy</a:t>
              </a:r>
              <a:r>
                <a:rPr lang="en-GB" sz="4300" dirty="0">
                  <a:solidFill>
                    <a:srgbClr val="474233"/>
                  </a:solidFill>
                </a:rPr>
                <a:t>, Professor in Economics, Glasgow University</a:t>
              </a:r>
              <a:endParaRPr lang="en-US" sz="4300" kern="1200" dirty="0">
                <a:solidFill>
                  <a:srgbClr val="474233"/>
                </a:solidFill>
              </a:endParaRPr>
            </a:p>
          </p:txBody>
        </p:sp>
      </p:grpSp>
      <p:sp>
        <p:nvSpPr>
          <p:cNvPr id="11" name="TextBox 10"/>
          <p:cNvSpPr txBox="1"/>
          <p:nvPr/>
        </p:nvSpPr>
        <p:spPr>
          <a:xfrm>
            <a:off x="8032426" y="2912364"/>
            <a:ext cx="3276601" cy="1200329"/>
          </a:xfrm>
          <a:prstGeom prst="rect">
            <a:avLst/>
          </a:prstGeom>
          <a:noFill/>
        </p:spPr>
        <p:txBody>
          <a:bodyPr wrap="square" rtlCol="0">
            <a:spAutoFit/>
          </a:bodyPr>
          <a:lstStyle/>
          <a:p>
            <a:r>
              <a:rPr lang="en-GB" sz="3600" dirty="0" smtClean="0">
                <a:hlinkClick r:id="rId4"/>
              </a:rPr>
              <a:t>Link to relevant recording</a:t>
            </a:r>
            <a:endParaRPr lang="en-GB" sz="3600" dirty="0"/>
          </a:p>
        </p:txBody>
      </p:sp>
    </p:spTree>
    <p:extLst>
      <p:ext uri="{BB962C8B-B14F-4D97-AF65-F5344CB8AC3E}">
        <p14:creationId xmlns:p14="http://schemas.microsoft.com/office/powerpoint/2010/main" val="1123229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THANKS</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2882864" y="2258975"/>
            <a:ext cx="6280186" cy="3316687"/>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dirty="0">
                  <a:solidFill>
                    <a:srgbClr val="474233"/>
                  </a:solidFill>
                </a:rPr>
                <a:t>Professor Kay Tisdall, Chair of Childhood Policy, Moray House School of Education and Sport University of Edinburg</a:t>
              </a:r>
              <a:endParaRPr lang="en-US" sz="4300" kern="1200" dirty="0">
                <a:solidFill>
                  <a:srgbClr val="474233"/>
                </a:solidFill>
              </a:endParaRPr>
            </a:p>
          </p:txBody>
        </p:sp>
      </p:grpSp>
    </p:spTree>
    <p:extLst>
      <p:ext uri="{BB962C8B-B14F-4D97-AF65-F5344CB8AC3E}">
        <p14:creationId xmlns:p14="http://schemas.microsoft.com/office/powerpoint/2010/main" val="2990888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21610" y="5044731"/>
            <a:ext cx="5660365"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endParaRPr lang="en-GB" sz="1600" b="1" dirty="0"/>
          </a:p>
          <a:p>
            <a:endParaRPr lang="en-GB" sz="1600" b="1" dirty="0"/>
          </a:p>
          <a:p>
            <a:endParaRPr lang="en-GB" sz="1600" b="1" dirty="0"/>
          </a:p>
          <a:p>
            <a:r>
              <a:rPr lang="en-GB" sz="2000" b="1" dirty="0"/>
              <a:t>Contact email: </a:t>
            </a:r>
            <a:r>
              <a:rPr lang="en-GB" sz="2000" b="1" dirty="0">
                <a:hlinkClick r:id="rId3"/>
              </a:rPr>
              <a:t>childrens.rights@ed.ac.uk</a:t>
            </a:r>
            <a:r>
              <a:rPr lang="en-GB" sz="2000" b="1" dirty="0"/>
              <a:t> </a:t>
            </a:r>
            <a:br>
              <a:rPr lang="en-GB" sz="2000" b="1" dirty="0"/>
            </a:br>
            <a:endParaRPr lang="en-GB" sz="1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303" y="5888823"/>
            <a:ext cx="2796048" cy="567515"/>
          </a:xfrm>
          <a:prstGeom prst="rect">
            <a:avLst/>
          </a:prstGeom>
        </p:spPr>
      </p:pic>
      <p:sp>
        <p:nvSpPr>
          <p:cNvPr id="12" name="Title 1"/>
          <p:cNvSpPr txBox="1">
            <a:spLocks/>
          </p:cNvSpPr>
          <p:nvPr/>
        </p:nvSpPr>
        <p:spPr>
          <a:xfrm>
            <a:off x="1024128" y="585215"/>
            <a:ext cx="9815322" cy="3348609"/>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gn="l"/>
            <a:r>
              <a:rPr lang="en-GB" sz="5400" dirty="0"/>
              <a:t>Thank you for attending This SEMINAR!</a:t>
            </a:r>
          </a:p>
        </p:txBody>
      </p:sp>
      <p:pic>
        <p:nvPicPr>
          <p:cNvPr id="9" name="Picture 8" descr="IS Logo - CMY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9650" y="4846073"/>
            <a:ext cx="1669027" cy="892741"/>
          </a:xfrm>
          <a:prstGeom prst="rect">
            <a:avLst/>
          </a:prstGeom>
          <a:noFill/>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3969" y="4647740"/>
            <a:ext cx="1091074" cy="1091074"/>
          </a:xfrm>
          <a:prstGeom prst="rect">
            <a:avLst/>
          </a:prstGeom>
        </p:spPr>
      </p:pic>
    </p:spTree>
    <p:extLst>
      <p:ext uri="{BB962C8B-B14F-4D97-AF65-F5344CB8AC3E}">
        <p14:creationId xmlns:p14="http://schemas.microsoft.com/office/powerpoint/2010/main" val="2083063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Introductory remarks</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326207" y="2150364"/>
            <a:ext cx="6280186" cy="3316687"/>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b="1" i="0" kern="1200" dirty="0">
                  <a:solidFill>
                    <a:srgbClr val="474233"/>
                  </a:solidFill>
                </a:rPr>
                <a:t>Seminar Chair</a:t>
              </a:r>
            </a:p>
            <a:p>
              <a:pPr lvl="0" algn="ctr" defTabSz="1911350">
                <a:lnSpc>
                  <a:spcPct val="90000"/>
                </a:lnSpc>
                <a:spcBef>
                  <a:spcPct val="0"/>
                </a:spcBef>
                <a:spcAft>
                  <a:spcPct val="35000"/>
                </a:spcAft>
              </a:pPr>
              <a:r>
                <a:rPr lang="en-GB" sz="4300" i="0" kern="1200" dirty="0">
                  <a:solidFill>
                    <a:srgbClr val="474233"/>
                  </a:solidFill>
                </a:rPr>
                <a:t>Professor Graeme Roy</a:t>
              </a:r>
              <a:r>
                <a:rPr lang="en-GB" sz="4300" dirty="0">
                  <a:solidFill>
                    <a:srgbClr val="474233"/>
                  </a:solidFill>
                </a:rPr>
                <a:t>, Professor in Economics, Glasgow University</a:t>
              </a:r>
              <a:endParaRPr lang="en-US" sz="4300" kern="1200" dirty="0">
                <a:solidFill>
                  <a:srgbClr val="474233"/>
                </a:solidFill>
              </a:endParaRPr>
            </a:p>
          </p:txBody>
        </p:sp>
      </p:grpSp>
      <p:sp>
        <p:nvSpPr>
          <p:cNvPr id="3" name="TextBox 2"/>
          <p:cNvSpPr txBox="1"/>
          <p:nvPr/>
        </p:nvSpPr>
        <p:spPr>
          <a:xfrm>
            <a:off x="8305798" y="2934135"/>
            <a:ext cx="3276601" cy="1200329"/>
          </a:xfrm>
          <a:prstGeom prst="rect">
            <a:avLst/>
          </a:prstGeom>
          <a:noFill/>
        </p:spPr>
        <p:txBody>
          <a:bodyPr wrap="square" rtlCol="0">
            <a:spAutoFit/>
          </a:bodyPr>
          <a:lstStyle/>
          <a:p>
            <a:r>
              <a:rPr lang="en-GB" sz="3600" dirty="0" smtClean="0">
                <a:hlinkClick r:id="rId4"/>
              </a:rPr>
              <a:t>Link to relevant recording</a:t>
            </a:r>
            <a:endParaRPr lang="en-GB" sz="3600" dirty="0"/>
          </a:p>
        </p:txBody>
      </p:sp>
    </p:spTree>
    <p:extLst>
      <p:ext uri="{BB962C8B-B14F-4D97-AF65-F5344CB8AC3E}">
        <p14:creationId xmlns:p14="http://schemas.microsoft.com/office/powerpoint/2010/main" val="39051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Child Rights Budgeting: Delivering Dignity and Respect</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505259" y="2453379"/>
            <a:ext cx="5921520" cy="2927880"/>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dirty="0">
                  <a:solidFill>
                    <a:srgbClr val="474233"/>
                  </a:solidFill>
                </a:rPr>
                <a:t>Professor Jo Ferrie, Professor of Sociology, Glasgow University </a:t>
              </a:r>
              <a:endParaRPr lang="en-US" sz="4300" kern="1200" dirty="0">
                <a:solidFill>
                  <a:srgbClr val="474233"/>
                </a:solidFill>
              </a:endParaRPr>
            </a:p>
          </p:txBody>
        </p:sp>
      </p:grpSp>
      <p:sp>
        <p:nvSpPr>
          <p:cNvPr id="11" name="TextBox 10"/>
          <p:cNvSpPr txBox="1"/>
          <p:nvPr/>
        </p:nvSpPr>
        <p:spPr>
          <a:xfrm>
            <a:off x="7777262" y="3200510"/>
            <a:ext cx="3276601" cy="1200329"/>
          </a:xfrm>
          <a:prstGeom prst="rect">
            <a:avLst/>
          </a:prstGeom>
          <a:noFill/>
        </p:spPr>
        <p:txBody>
          <a:bodyPr wrap="square" rtlCol="0">
            <a:spAutoFit/>
          </a:bodyPr>
          <a:lstStyle/>
          <a:p>
            <a:r>
              <a:rPr lang="en-GB" sz="3600" dirty="0" smtClean="0">
                <a:hlinkClick r:id="rId4"/>
              </a:rPr>
              <a:t>Link to relevant </a:t>
            </a:r>
            <a:r>
              <a:rPr lang="en-GB" sz="3600" dirty="0" smtClean="0">
                <a:hlinkClick r:id="rId4"/>
              </a:rPr>
              <a:t>recording</a:t>
            </a:r>
            <a:endParaRPr lang="en-GB" sz="3600" dirty="0" smtClean="0"/>
          </a:p>
        </p:txBody>
      </p:sp>
    </p:spTree>
    <p:extLst>
      <p:ext uri="{BB962C8B-B14F-4D97-AF65-F5344CB8AC3E}">
        <p14:creationId xmlns:p14="http://schemas.microsoft.com/office/powerpoint/2010/main" val="94174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650748"/>
            <a:ext cx="9442486" cy="1499616"/>
          </a:xfrm>
        </p:spPr>
        <p:txBody>
          <a:bodyPr>
            <a:normAutofit/>
          </a:bodyPr>
          <a:lstStyle/>
          <a:p>
            <a:r>
              <a:rPr lang="en-GB" sz="5400" dirty="0"/>
              <a:t>The UNICEF model: Public Financing for Children (PF4C)</a:t>
            </a:r>
          </a:p>
        </p:txBody>
      </p:sp>
      <p:pic>
        <p:nvPicPr>
          <p:cNvPr id="5" name="Picture 4" descr="IS Logo - CMY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5684274"/>
            <a:ext cx="1669027" cy="892741"/>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747" y="5400548"/>
            <a:ext cx="1176467" cy="1176467"/>
          </a:xfrm>
          <a:prstGeom prst="rect">
            <a:avLst/>
          </a:prstGeom>
        </p:spPr>
      </p:pic>
      <p:grpSp>
        <p:nvGrpSpPr>
          <p:cNvPr id="8" name="Group 7"/>
          <p:cNvGrpSpPr/>
          <p:nvPr/>
        </p:nvGrpSpPr>
        <p:grpSpPr>
          <a:xfrm>
            <a:off x="1118955" y="2260639"/>
            <a:ext cx="6466087" cy="3423635"/>
            <a:chOff x="0" y="349848"/>
            <a:chExt cx="5709847" cy="3068910"/>
          </a:xfrm>
        </p:grpSpPr>
        <p:sp>
          <p:nvSpPr>
            <p:cNvPr id="9" name="Rounded Rectangle 8"/>
            <p:cNvSpPr/>
            <p:nvPr/>
          </p:nvSpPr>
          <p:spPr>
            <a:xfrm>
              <a:off x="0" y="349848"/>
              <a:ext cx="5709847" cy="306891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10" name="Rounded Rectangle 4"/>
            <p:cNvSpPr txBox="1"/>
            <p:nvPr/>
          </p:nvSpPr>
          <p:spPr>
            <a:xfrm>
              <a:off x="149812" y="499660"/>
              <a:ext cx="5410223" cy="2769286"/>
            </a:xfrm>
            <a:prstGeom prst="rect">
              <a:avLst/>
            </a:prstGeom>
            <a:solidFill>
              <a:srgbClr val="85D3C3"/>
            </a:solidFill>
            <a:ln>
              <a:solidFill>
                <a:srgbClr val="85D3C3"/>
              </a:solidFill>
            </a:ln>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GB" sz="4300" dirty="0">
                  <a:solidFill>
                    <a:srgbClr val="474233"/>
                  </a:solidFill>
                </a:rPr>
                <a:t>Alberto Musatti, Social Policy Specialist (Public Finance), UNICEF Regional Office for Europe and Central Asia</a:t>
              </a:r>
              <a:endParaRPr lang="en-US" sz="4300" kern="1200" dirty="0">
                <a:solidFill>
                  <a:srgbClr val="474233"/>
                </a:solidFill>
              </a:endParaRPr>
            </a:p>
          </p:txBody>
        </p:sp>
      </p:grpSp>
      <p:sp>
        <p:nvSpPr>
          <p:cNvPr id="11" name="TextBox 10"/>
          <p:cNvSpPr txBox="1"/>
          <p:nvPr/>
        </p:nvSpPr>
        <p:spPr>
          <a:xfrm>
            <a:off x="7933379" y="2912364"/>
            <a:ext cx="3276601" cy="1200329"/>
          </a:xfrm>
          <a:prstGeom prst="rect">
            <a:avLst/>
          </a:prstGeom>
          <a:noFill/>
        </p:spPr>
        <p:txBody>
          <a:bodyPr wrap="square" rtlCol="0">
            <a:spAutoFit/>
          </a:bodyPr>
          <a:lstStyle/>
          <a:p>
            <a:r>
              <a:rPr lang="en-GB" sz="3600" dirty="0" smtClean="0">
                <a:hlinkClick r:id="rId4"/>
              </a:rPr>
              <a:t>Link to relevant recording</a:t>
            </a:r>
            <a:endParaRPr lang="en-GB" sz="3600" dirty="0"/>
          </a:p>
        </p:txBody>
      </p:sp>
    </p:spTree>
    <p:extLst>
      <p:ext uri="{BB962C8B-B14F-4D97-AF65-F5344CB8AC3E}">
        <p14:creationId xmlns:p14="http://schemas.microsoft.com/office/powerpoint/2010/main" val="303668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46BF-82A2-BF58-8264-10F359CA0028}"/>
              </a:ext>
            </a:extLst>
          </p:cNvPr>
          <p:cNvSpPr>
            <a:spLocks noGrp="1"/>
          </p:cNvSpPr>
          <p:nvPr>
            <p:ph type="ctrTitle"/>
          </p:nvPr>
        </p:nvSpPr>
        <p:spPr/>
        <p:txBody>
          <a:bodyPr>
            <a:normAutofit/>
          </a:bodyPr>
          <a:lstStyle/>
          <a:p>
            <a:r>
              <a:rPr lang="en-US" sz="6000" dirty="0"/>
              <a:t>Child Rights Budgeting</a:t>
            </a:r>
          </a:p>
        </p:txBody>
      </p:sp>
      <p:sp>
        <p:nvSpPr>
          <p:cNvPr id="3" name="Subtitle 2">
            <a:extLst>
              <a:ext uri="{FF2B5EF4-FFF2-40B4-BE49-F238E27FC236}">
                <a16:creationId xmlns:a16="http://schemas.microsoft.com/office/drawing/2014/main" id="{C8005188-6530-AC1D-0E2E-8EF086EA0E68}"/>
              </a:ext>
            </a:extLst>
          </p:cNvPr>
          <p:cNvSpPr>
            <a:spLocks noGrp="1"/>
          </p:cNvSpPr>
          <p:nvPr>
            <p:ph type="subTitle" idx="1"/>
          </p:nvPr>
        </p:nvSpPr>
        <p:spPr/>
        <p:txBody>
          <a:bodyPr>
            <a:normAutofit/>
          </a:bodyPr>
          <a:lstStyle/>
          <a:p>
            <a:r>
              <a:rPr lang="en-US" dirty="0"/>
              <a:t>UNICEF Regional Office for Europe and Central Asia </a:t>
            </a:r>
          </a:p>
          <a:p>
            <a:r>
              <a:rPr lang="en-US" dirty="0">
                <a:solidFill>
                  <a:schemeClr val="accent1">
                    <a:lumMod val="50000"/>
                  </a:schemeClr>
                </a:solidFill>
              </a:rPr>
              <a:t>Social policy / public finance &amp; local governance</a:t>
            </a:r>
          </a:p>
          <a:p>
            <a:r>
              <a:rPr lang="en-US" dirty="0"/>
              <a:t>Alberto Musatti</a:t>
            </a:r>
          </a:p>
        </p:txBody>
      </p:sp>
    </p:spTree>
    <p:extLst>
      <p:ext uri="{BB962C8B-B14F-4D97-AF65-F5344CB8AC3E}">
        <p14:creationId xmlns:p14="http://schemas.microsoft.com/office/powerpoint/2010/main" val="4318978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2E2B21"/>
      </a:dk1>
      <a:lt1>
        <a:srgbClr val="FFFFFF"/>
      </a:lt1>
      <a:dk2>
        <a:srgbClr val="605B4F"/>
      </a:dk2>
      <a:lt2>
        <a:srgbClr val="D8D6BE"/>
      </a:lt2>
      <a:accent1>
        <a:srgbClr val="A9A57C"/>
      </a:accent1>
      <a:accent2>
        <a:srgbClr val="85D3C3"/>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34A9370E0E543B772286D09BD735A" ma:contentTypeVersion="17" ma:contentTypeDescription="Create a new document." ma:contentTypeScope="" ma:versionID="eb0749deb839e4e8e34789b7e7d6ac53">
  <xsd:schema xmlns:xsd="http://www.w3.org/2001/XMLSchema" xmlns:xs="http://www.w3.org/2001/XMLSchema" xmlns:p="http://schemas.microsoft.com/office/2006/metadata/properties" xmlns:ns2="88371101-07bc-4a2a-b967-6bd3be92df85" xmlns:ns3="e0533433-c614-42f1-a6db-1e117b426f00" targetNamespace="http://schemas.microsoft.com/office/2006/metadata/properties" ma:root="true" ma:fieldsID="6354825d7406157eef6efaad8dba9e5c" ns2:_="" ns3:_="">
    <xsd:import namespace="88371101-07bc-4a2a-b967-6bd3be92df85"/>
    <xsd:import namespace="e0533433-c614-42f1-a6db-1e117b426f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71101-07bc-4a2a-b967-6bd3be92d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533433-c614-42f1-a6db-1e117b426f0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e52b77c-496f-4984-9256-af5fcad5ff1d}" ma:internalName="TaxCatchAll" ma:showField="CatchAllData" ma:web="e0533433-c614-42f1-a6db-1e117b426f0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533433-c614-42f1-a6db-1e117b426f00" xsi:nil="true"/>
    <lcf76f155ced4ddcb4097134ff3c332f xmlns="88371101-07bc-4a2a-b967-6bd3be92df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C583EF7-2BA2-49E4-B76E-CF86F3C40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71101-07bc-4a2a-b967-6bd3be92df85"/>
    <ds:schemaRef ds:uri="e0533433-c614-42f1-a6db-1e117b426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21DA92-D068-401C-9175-DEEB1DBA055D}">
  <ds:schemaRefs>
    <ds:schemaRef ds:uri="http://schemas.microsoft.com/sharepoint/v3/contenttype/forms"/>
  </ds:schemaRefs>
</ds:datastoreItem>
</file>

<file path=customXml/itemProps3.xml><?xml version="1.0" encoding="utf-8"?>
<ds:datastoreItem xmlns:ds="http://schemas.openxmlformats.org/officeDocument/2006/customXml" ds:itemID="{CC9740F4-B2F8-49E7-A10B-A1581B735571}">
  <ds:schemaRefs>
    <ds:schemaRef ds:uri="e0533433-c614-42f1-a6db-1e117b426f00"/>
    <ds:schemaRef ds:uri="http://purl.org/dc/terms/"/>
    <ds:schemaRef ds:uri="http://purl.org/dc/elements/1.1/"/>
    <ds:schemaRef ds:uri="88371101-07bc-4a2a-b967-6bd3be92df85"/>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1341</TotalTime>
  <Words>4622</Words>
  <Application>Microsoft Office PowerPoint</Application>
  <PresentationFormat>Widescreen</PresentationFormat>
  <Paragraphs>469</Paragraphs>
  <Slides>54</Slides>
  <Notes>20</Notes>
  <HiddenSlides>0</HiddenSlides>
  <MMClips>0</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54</vt:i4>
      </vt:variant>
    </vt:vector>
  </HeadingPairs>
  <TitlesOfParts>
    <vt:vector size="82" baseType="lpstr">
      <vt:lpstr>Arial</vt:lpstr>
      <vt:lpstr>Calibri</vt:lpstr>
      <vt:lpstr>Calibri Light</vt:lpstr>
      <vt:lpstr>Corbel</vt:lpstr>
      <vt:lpstr>Times New Roman</vt:lpstr>
      <vt:lpstr>Tw Cen MT</vt:lpstr>
      <vt:lpstr>Tw Cen MT Condensed</vt:lpstr>
      <vt:lpstr>Wingdings</vt:lpstr>
      <vt:lpstr>Wingdings 3</vt:lpstr>
      <vt:lpstr>Integral</vt:lpstr>
      <vt:lpstr>Basis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PowerPoint Presentation</vt:lpstr>
      <vt:lpstr>Seminar recording</vt:lpstr>
      <vt:lpstr>PURPose of this SLIDE Pack</vt:lpstr>
      <vt:lpstr>Welcome</vt:lpstr>
      <vt:lpstr>Programme of the seminar</vt:lpstr>
      <vt:lpstr>Introductory remarks</vt:lpstr>
      <vt:lpstr>Child Rights Budgeting: Delivering Dignity and Respect</vt:lpstr>
      <vt:lpstr>The UNICEF model: Public Financing for Children (PF4C)</vt:lpstr>
      <vt:lpstr>Child Rights Budgeting</vt:lpstr>
      <vt:lpstr>Europe and Central Asia Region</vt:lpstr>
      <vt:lpstr>CRC’s Article IV</vt:lpstr>
      <vt:lpstr>* Contextual Elements *</vt:lpstr>
      <vt:lpstr>Objective and Expected Result</vt:lpstr>
      <vt:lpstr>3 Questions to Answer</vt:lpstr>
      <vt:lpstr>Key Enablers</vt:lpstr>
      <vt:lpstr>3 Steps</vt:lpstr>
      <vt:lpstr>How does this articulate in LG</vt:lpstr>
      <vt:lpstr>PowerPoint Presentation</vt:lpstr>
      <vt:lpstr>Q1/2 2025 - Regional exchange</vt:lpstr>
      <vt:lpstr>Thank you</vt:lpstr>
      <vt:lpstr>Programme Budgeting: A potential model for CRB?</vt:lpstr>
      <vt:lpstr>Programme Budgeting: A potential model for CRB?</vt:lpstr>
      <vt:lpstr>Outline</vt:lpstr>
      <vt:lpstr>PowerPoint Presentation</vt:lpstr>
      <vt:lpstr>Article 4 UNCRC:</vt:lpstr>
      <vt:lpstr>Highlights the importance of knowing where resources are currently going</vt:lpstr>
      <vt:lpstr>Principles – regarding outcomes of budgeting process</vt:lpstr>
      <vt:lpstr>Principles regarding the process itself - TAAPE </vt:lpstr>
      <vt:lpstr>So what’s needed?</vt:lpstr>
      <vt:lpstr>What is programme budgeting - PB?</vt:lpstr>
      <vt:lpstr>PowerPoint Presentation</vt:lpstr>
      <vt:lpstr>PowerPoint Presentation</vt:lpstr>
      <vt:lpstr>What is marginal analysis – MA?</vt:lpstr>
      <vt:lpstr>PBMA – not just a technical exercise</vt:lpstr>
      <vt:lpstr>PowerPoint Presentation</vt:lpstr>
      <vt:lpstr>PBMA is not:</vt:lpstr>
      <vt:lpstr>Conclusion: PBMA can be…</vt:lpstr>
      <vt:lpstr>References</vt:lpstr>
      <vt:lpstr>Q&amp;A</vt:lpstr>
      <vt:lpstr>Questions for PANEL</vt:lpstr>
      <vt:lpstr>Questions for Panel contd</vt:lpstr>
      <vt:lpstr>Reflections from the Action Inquiry into Children’s Rights Budgeting at Local Authority Level</vt:lpstr>
      <vt:lpstr>Group Discussions</vt:lpstr>
      <vt:lpstr>Group Discussions</vt:lpstr>
      <vt:lpstr>CONCERNS COMMONLY RAISED for Discussion</vt:lpstr>
      <vt:lpstr>Summary of the Obstacles Raised by the Groups</vt:lpstr>
      <vt:lpstr>Obstacles Cont’d</vt:lpstr>
      <vt:lpstr>Obstacles cont’d</vt:lpstr>
      <vt:lpstr>SUMMARY OF THE POTENTIAL Solutions Suggested by Groups</vt:lpstr>
      <vt:lpstr>Solutions cont’d</vt:lpstr>
      <vt:lpstr>Solutions cont’d</vt:lpstr>
      <vt:lpstr>Closing Remarks</vt:lpstr>
      <vt:lpstr>THANKS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Change for Making Children’s Rights Real in Scotland</dc:title>
  <dc:creator>Work</dc:creator>
  <cp:lastModifiedBy>Eloise di Gianni</cp:lastModifiedBy>
  <cp:revision>315</cp:revision>
  <dcterms:created xsi:type="dcterms:W3CDTF">2021-11-26T16:39:05Z</dcterms:created>
  <dcterms:modified xsi:type="dcterms:W3CDTF">2024-12-06T16:29:57Z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0x01010068734A9370E0E543B772286D09BD735A</vt:lpwstr>
  </property>
  <property fmtid="{D5CDD505-2E9C-101B-9397-08002B2CF9AE}" pid="3" name="MediaServiceImageTags">
    <vt:lpwstr/>
  </property>
</Properties>
</file>